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9"/>
  </p:notesMasterIdLst>
  <p:sldIdLst>
    <p:sldId id="311" r:id="rId2"/>
    <p:sldId id="256" r:id="rId3"/>
    <p:sldId id="312" r:id="rId4"/>
    <p:sldId id="313" r:id="rId5"/>
    <p:sldId id="654" r:id="rId6"/>
    <p:sldId id="660" r:id="rId7"/>
    <p:sldId id="661" r:id="rId8"/>
    <p:sldId id="673" r:id="rId9"/>
    <p:sldId id="674" r:id="rId10"/>
    <p:sldId id="681" r:id="rId11"/>
    <p:sldId id="677" r:id="rId12"/>
    <p:sldId id="676" r:id="rId13"/>
    <p:sldId id="678" r:id="rId14"/>
    <p:sldId id="679" r:id="rId15"/>
    <p:sldId id="683" r:id="rId16"/>
    <p:sldId id="692" r:id="rId17"/>
    <p:sldId id="690" r:id="rId18"/>
    <p:sldId id="324" r:id="rId19"/>
    <p:sldId id="325" r:id="rId20"/>
    <p:sldId id="326" r:id="rId21"/>
    <p:sldId id="691" r:id="rId22"/>
    <p:sldId id="693" r:id="rId23"/>
    <p:sldId id="684" r:id="rId24"/>
    <p:sldId id="685" r:id="rId25"/>
    <p:sldId id="686" r:id="rId26"/>
    <p:sldId id="687" r:id="rId27"/>
    <p:sldId id="6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E04451-43C2-0743-AE89-647EF4E0A5ED}">
          <p14:sldIdLst>
            <p14:sldId id="311"/>
            <p14:sldId id="256"/>
            <p14:sldId id="312"/>
            <p14:sldId id="313"/>
          </p14:sldIdLst>
        </p14:section>
        <p14:section name="Business Architecture&#13;Bussiness Architecture" id="{C699F521-15A9-E441-8C3C-3FC42CA78482}">
          <p14:sldIdLst>
            <p14:sldId id="654"/>
            <p14:sldId id="660"/>
            <p14:sldId id="661"/>
            <p14:sldId id="673"/>
            <p14:sldId id="674"/>
            <p14:sldId id="681"/>
            <p14:sldId id="677"/>
            <p14:sldId id="676"/>
            <p14:sldId id="678"/>
            <p14:sldId id="679"/>
            <p14:sldId id="683"/>
          </p14:sldIdLst>
        </p14:section>
        <p14:section name="Untitled Section" id="{4586E76C-9D79-614F-B494-23A102BE7804}">
          <p14:sldIdLst>
            <p14:sldId id="692"/>
            <p14:sldId id="690"/>
            <p14:sldId id="324"/>
            <p14:sldId id="325"/>
            <p14:sldId id="326"/>
            <p14:sldId id="691"/>
          </p14:sldIdLst>
        </p14:section>
        <p14:section name="Conclusion &amp; Extension" id="{A82D4F9E-EE7F-AF4B-AE08-DA9DD298D46C}">
          <p14:sldIdLst>
            <p14:sldId id="693"/>
            <p14:sldId id="684"/>
            <p14:sldId id="685"/>
            <p14:sldId id="686"/>
            <p14:sldId id="687"/>
            <p14:sldId id="6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A"/>
    <a:srgbClr val="FF0308"/>
    <a:srgbClr val="D7A300"/>
    <a:srgbClr val="E6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p:restoredTop sz="75332"/>
  </p:normalViewPr>
  <p:slideViewPr>
    <p:cSldViewPr snapToGrid="0" snapToObjects="1">
      <p:cViewPr varScale="1">
        <p:scale>
          <a:sx n="87" d="100"/>
          <a:sy n="87" d="100"/>
        </p:scale>
        <p:origin x="1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2020</c:v>
                </c:pt>
                <c:pt idx="1">
                  <c:v>2021</c:v>
                </c:pt>
                <c:pt idx="2">
                  <c:v>2022</c:v>
                </c:pt>
                <c:pt idx="3">
                  <c:v>2023</c:v>
                </c:pt>
                <c:pt idx="4">
                  <c:v>2024</c:v>
                </c:pt>
              </c:numCache>
            </c:numRef>
          </c:cat>
          <c:val>
            <c:numRef>
              <c:f>Sheet1!$B$2:$B$6</c:f>
              <c:numCache>
                <c:formatCode>General</c:formatCode>
                <c:ptCount val="5"/>
                <c:pt idx="0">
                  <c:v>3000</c:v>
                </c:pt>
                <c:pt idx="1">
                  <c:v>4500</c:v>
                </c:pt>
                <c:pt idx="2">
                  <c:v>9751</c:v>
                </c:pt>
                <c:pt idx="3">
                  <c:v>8057</c:v>
                </c:pt>
                <c:pt idx="4">
                  <c:v>12000</c:v>
                </c:pt>
              </c:numCache>
            </c:numRef>
          </c:val>
          <c:extLst>
            <c:ext xmlns:c16="http://schemas.microsoft.com/office/drawing/2014/chart" uri="{C3380CC4-5D6E-409C-BE32-E72D297353CC}">
              <c16:uniqueId val="{00000000-8998-B044-A723-DBFDAEFC9B42}"/>
            </c:ext>
          </c:extLst>
        </c:ser>
        <c:dLbls>
          <c:showLegendKey val="0"/>
          <c:showVal val="0"/>
          <c:showCatName val="0"/>
          <c:showSerName val="0"/>
          <c:showPercent val="0"/>
          <c:showBubbleSize val="0"/>
        </c:dLbls>
        <c:gapWidth val="219"/>
        <c:overlap val="-27"/>
        <c:axId val="410442832"/>
        <c:axId val="410444512"/>
      </c:barChart>
      <c:lineChart>
        <c:grouping val="standard"/>
        <c:varyColors val="0"/>
        <c:ser>
          <c:idx val="1"/>
          <c:order val="1"/>
          <c:tx>
            <c:strRef>
              <c:f>Sheet1!$C$1</c:f>
              <c:strCache>
                <c:ptCount val="1"/>
                <c:pt idx="0">
                  <c:v>Total Amount (Right, 100 M)</c:v>
                </c:pt>
              </c:strCache>
            </c:strRef>
          </c:tx>
          <c:spPr>
            <a:ln w="28575" cap="rnd">
              <a:solidFill>
                <a:srgbClr val="FF0000"/>
              </a:solidFill>
              <a:round/>
            </a:ln>
            <a:effectLst/>
          </c:spPr>
          <c:marker>
            <c:symbol val="none"/>
          </c:marker>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5</c:v>
                </c:pt>
                <c:pt idx="1">
                  <c:v>8</c:v>
                </c:pt>
                <c:pt idx="2">
                  <c:v>12</c:v>
                </c:pt>
                <c:pt idx="3">
                  <c:v>15</c:v>
                </c:pt>
                <c:pt idx="4">
                  <c:v>20</c:v>
                </c:pt>
              </c:numCache>
            </c:numRef>
          </c:val>
          <c:smooth val="0"/>
          <c:extLst>
            <c:ext xmlns:c16="http://schemas.microsoft.com/office/drawing/2014/chart" uri="{C3380CC4-5D6E-409C-BE32-E72D297353CC}">
              <c16:uniqueId val="{00000001-8998-B044-A723-DBFDAEFC9B42}"/>
            </c:ext>
          </c:extLst>
        </c:ser>
        <c:dLbls>
          <c:showLegendKey val="0"/>
          <c:showVal val="0"/>
          <c:showCatName val="0"/>
          <c:showSerName val="0"/>
          <c:showPercent val="0"/>
          <c:showBubbleSize val="0"/>
        </c:dLbls>
        <c:marker val="1"/>
        <c:smooth val="0"/>
        <c:axId val="678762384"/>
        <c:axId val="678754080"/>
      </c:lineChart>
      <c:catAx>
        <c:axId val="41044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4512"/>
        <c:crosses val="autoZero"/>
        <c:auto val="1"/>
        <c:lblAlgn val="ctr"/>
        <c:lblOffset val="100"/>
        <c:noMultiLvlLbl val="0"/>
      </c:catAx>
      <c:valAx>
        <c:axId val="410444512"/>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2832"/>
        <c:crosses val="autoZero"/>
        <c:crossBetween val="between"/>
      </c:valAx>
      <c:valAx>
        <c:axId val="678754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8762384"/>
        <c:crosses val="max"/>
        <c:crossBetween val="between"/>
      </c:valAx>
      <c:catAx>
        <c:axId val="678762384"/>
        <c:scaling>
          <c:orientation val="minMax"/>
        </c:scaling>
        <c:delete val="1"/>
        <c:axPos val="b"/>
        <c:numFmt formatCode="General" sourceLinked="1"/>
        <c:majorTickMark val="out"/>
        <c:minorTickMark val="none"/>
        <c:tickLblPos val="nextTo"/>
        <c:crossAx val="678754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b="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Sheet1!$E$2:$E$7</c:f>
              <c:strCache>
                <c:ptCount val="6"/>
                <c:pt idx="0">
                  <c:v>2020</c:v>
                </c:pt>
                <c:pt idx="1">
                  <c:v>2021</c:v>
                </c:pt>
                <c:pt idx="2">
                  <c:v>2022</c:v>
                </c:pt>
                <c:pt idx="3">
                  <c:v>2023</c:v>
                </c:pt>
                <c:pt idx="4">
                  <c:v>2024</c:v>
                </c:pt>
                <c:pt idx="5">
                  <c:v>2025 (Jan. to Apr.)</c:v>
                </c:pt>
              </c:strCache>
            </c:strRef>
          </c:cat>
          <c:val>
            <c:numRef>
              <c:f>Sheet1!$F$2:$F$7</c:f>
              <c:numCache>
                <c:formatCode>General</c:formatCode>
                <c:ptCount val="6"/>
                <c:pt idx="0">
                  <c:v>800</c:v>
                </c:pt>
                <c:pt idx="1">
                  <c:v>1200</c:v>
                </c:pt>
                <c:pt idx="2">
                  <c:v>1500</c:v>
                </c:pt>
                <c:pt idx="3">
                  <c:v>1200</c:v>
                </c:pt>
                <c:pt idx="4">
                  <c:v>1800</c:v>
                </c:pt>
                <c:pt idx="5">
                  <c:v>2300</c:v>
                </c:pt>
              </c:numCache>
            </c:numRef>
          </c:val>
          <c:extLst>
            <c:ext xmlns:c16="http://schemas.microsoft.com/office/drawing/2014/chart" uri="{C3380CC4-5D6E-409C-BE32-E72D297353CC}">
              <c16:uniqueId val="{00000000-7601-E54F-B5C7-B29861121AE0}"/>
            </c:ext>
          </c:extLst>
        </c:ser>
        <c:dLbls>
          <c:showLegendKey val="0"/>
          <c:showVal val="0"/>
          <c:showCatName val="0"/>
          <c:showSerName val="0"/>
          <c:showPercent val="0"/>
          <c:showBubbleSize val="0"/>
        </c:dLbls>
        <c:gapWidth val="219"/>
        <c:overlap val="-27"/>
        <c:axId val="531332080"/>
        <c:axId val="531340096"/>
      </c:barChart>
      <c:lineChart>
        <c:grouping val="standard"/>
        <c:varyColors val="0"/>
        <c:ser>
          <c:idx val="1"/>
          <c:order val="1"/>
          <c:tx>
            <c:strRef>
              <c:f>Sheet1!$G$1</c:f>
              <c:strCache>
                <c:ptCount val="1"/>
                <c:pt idx="0">
                  <c:v>Total Amount (Right, 100 M)</c:v>
                </c:pt>
              </c:strCache>
            </c:strRef>
          </c:tx>
          <c:spPr>
            <a:ln w="28575" cap="rnd">
              <a:solidFill>
                <a:srgbClr val="FF0000"/>
              </a:solidFill>
              <a:round/>
            </a:ln>
            <a:effectLst/>
          </c:spPr>
          <c:marker>
            <c:symbol val="none"/>
          </c:marker>
          <c:cat>
            <c:strRef>
              <c:f>Sheet1!$E$2:$E$7</c:f>
              <c:strCache>
                <c:ptCount val="6"/>
                <c:pt idx="0">
                  <c:v>2020</c:v>
                </c:pt>
                <c:pt idx="1">
                  <c:v>2021</c:v>
                </c:pt>
                <c:pt idx="2">
                  <c:v>2022</c:v>
                </c:pt>
                <c:pt idx="3">
                  <c:v>2023</c:v>
                </c:pt>
                <c:pt idx="4">
                  <c:v>2024</c:v>
                </c:pt>
                <c:pt idx="5">
                  <c:v>2025 (Jan. to Apr.)</c:v>
                </c:pt>
              </c:strCache>
            </c:strRef>
          </c:cat>
          <c:val>
            <c:numRef>
              <c:f>Sheet1!$G$2:$G$7</c:f>
              <c:numCache>
                <c:formatCode>General</c:formatCode>
                <c:ptCount val="6"/>
                <c:pt idx="0">
                  <c:v>2</c:v>
                </c:pt>
                <c:pt idx="1">
                  <c:v>4</c:v>
                </c:pt>
                <c:pt idx="2">
                  <c:v>7</c:v>
                </c:pt>
                <c:pt idx="3">
                  <c:v>3.5</c:v>
                </c:pt>
                <c:pt idx="4">
                  <c:v>6</c:v>
                </c:pt>
                <c:pt idx="5">
                  <c:v>9</c:v>
                </c:pt>
              </c:numCache>
            </c:numRef>
          </c:val>
          <c:smooth val="0"/>
          <c:extLst>
            <c:ext xmlns:c16="http://schemas.microsoft.com/office/drawing/2014/chart" uri="{C3380CC4-5D6E-409C-BE32-E72D297353CC}">
              <c16:uniqueId val="{00000001-7601-E54F-B5C7-B29861121AE0}"/>
            </c:ext>
          </c:extLst>
        </c:ser>
        <c:dLbls>
          <c:showLegendKey val="0"/>
          <c:showVal val="0"/>
          <c:showCatName val="0"/>
          <c:showSerName val="0"/>
          <c:showPercent val="0"/>
          <c:showBubbleSize val="0"/>
        </c:dLbls>
        <c:marker val="1"/>
        <c:smooth val="0"/>
        <c:axId val="531184032"/>
        <c:axId val="531050480"/>
      </c:lineChart>
      <c:catAx>
        <c:axId val="53133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40096"/>
        <c:crosses val="autoZero"/>
        <c:auto val="1"/>
        <c:lblAlgn val="ctr"/>
        <c:lblOffset val="100"/>
        <c:noMultiLvlLbl val="0"/>
      </c:catAx>
      <c:valAx>
        <c:axId val="531340096"/>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32080"/>
        <c:crosses val="autoZero"/>
        <c:crossBetween val="between"/>
      </c:valAx>
      <c:valAx>
        <c:axId val="5310504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184032"/>
        <c:crosses val="max"/>
        <c:crossBetween val="between"/>
      </c:valAx>
      <c:catAx>
        <c:axId val="531184032"/>
        <c:scaling>
          <c:orientation val="minMax"/>
        </c:scaling>
        <c:delete val="1"/>
        <c:axPos val="b"/>
        <c:numFmt formatCode="General" sourceLinked="1"/>
        <c:majorTickMark val="out"/>
        <c:minorTickMark val="none"/>
        <c:tickLblPos val="nextTo"/>
        <c:crossAx val="5310504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FEA8C-8BD8-F549-98D6-592D08098670}" type="doc">
      <dgm:prSet loTypeId="urn:microsoft.com/office/officeart/2005/8/layout/cycle1" loCatId="" qsTypeId="urn:microsoft.com/office/officeart/2005/8/quickstyle/3d4" qsCatId="3D" csTypeId="urn:microsoft.com/office/officeart/2005/8/colors/accent6_2" csCatId="accent6" phldr="1"/>
      <dgm:spPr/>
      <dgm:t>
        <a:bodyPr/>
        <a:lstStyle/>
        <a:p>
          <a:endParaRPr lang="zh-CN" altLang="en-US"/>
        </a:p>
      </dgm:t>
    </dgm:pt>
    <dgm:pt modelId="{6A9EE0DE-068B-6441-9474-BB5DFA75E16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B52F3B5F-5C70-F340-821B-28061AD087F1}" type="par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AA149E8B-7C21-E041-BAF7-677D292B558A}" type="sib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6012FD1E-4CB5-0E48-826A-79374784A076}">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E2DE21CE-F60C-034C-A3AA-68211E4232A8}" type="par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A452C997-4BE3-8444-BE2A-7D32C9E839CC}" type="sib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D67C3353-A512-5B48-BFAF-A28C1929B04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63027C61-06DF-4F47-871A-D9B88C09F18C}" type="par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9803CCAF-3FE2-D944-8159-33DF69820313}" type="sib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14DED6F6-47D1-F44B-9275-22A89FE0DF69}" type="pres">
      <dgm:prSet presAssocID="{38CFEA8C-8BD8-F549-98D6-592D08098670}" presName="cycle" presStyleCnt="0">
        <dgm:presLayoutVars>
          <dgm:dir/>
          <dgm:resizeHandles val="exact"/>
        </dgm:presLayoutVars>
      </dgm:prSet>
      <dgm:spPr/>
    </dgm:pt>
    <dgm:pt modelId="{93FA69E9-CB3C-CE45-BCF7-9D3B42B3E284}" type="pres">
      <dgm:prSet presAssocID="{6A9EE0DE-068B-6441-9474-BB5DFA75E16A}" presName="dummy" presStyleCnt="0"/>
      <dgm:spPr/>
    </dgm:pt>
    <dgm:pt modelId="{60B2BEBA-BADB-0641-A760-20961177B371}" type="pres">
      <dgm:prSet presAssocID="{6A9EE0DE-068B-6441-9474-BB5DFA75E16A}" presName="node" presStyleLbl="revTx" presStyleIdx="0" presStyleCnt="3">
        <dgm:presLayoutVars>
          <dgm:bulletEnabled val="1"/>
        </dgm:presLayoutVars>
      </dgm:prSet>
      <dgm:spPr/>
    </dgm:pt>
    <dgm:pt modelId="{6CF0D788-7377-1A41-918A-447C9A2C0299}" type="pres">
      <dgm:prSet presAssocID="{AA149E8B-7C21-E041-BAF7-677D292B558A}" presName="sibTrans" presStyleLbl="node1" presStyleIdx="0" presStyleCnt="3"/>
      <dgm:spPr/>
    </dgm:pt>
    <dgm:pt modelId="{DA54D774-D5E1-A348-B4A0-E998E2EE166F}" type="pres">
      <dgm:prSet presAssocID="{6012FD1E-4CB5-0E48-826A-79374784A076}" presName="dummy" presStyleCnt="0"/>
      <dgm:spPr/>
    </dgm:pt>
    <dgm:pt modelId="{2114E91B-3CA3-5046-B2E5-3CC9F7FA1F8B}" type="pres">
      <dgm:prSet presAssocID="{6012FD1E-4CB5-0E48-826A-79374784A076}" presName="node" presStyleLbl="revTx" presStyleIdx="1" presStyleCnt="3">
        <dgm:presLayoutVars>
          <dgm:bulletEnabled val="1"/>
        </dgm:presLayoutVars>
      </dgm:prSet>
      <dgm:spPr/>
    </dgm:pt>
    <dgm:pt modelId="{3711B644-DB59-F343-8773-6A41124DC837}" type="pres">
      <dgm:prSet presAssocID="{A452C997-4BE3-8444-BE2A-7D32C9E839CC}" presName="sibTrans" presStyleLbl="node1" presStyleIdx="1" presStyleCnt="3"/>
      <dgm:spPr/>
    </dgm:pt>
    <dgm:pt modelId="{E2872A8C-7E3F-8749-9A57-13D8ED9AA5E4}" type="pres">
      <dgm:prSet presAssocID="{D67C3353-A512-5B48-BFAF-A28C1929B04A}" presName="dummy" presStyleCnt="0"/>
      <dgm:spPr/>
    </dgm:pt>
    <dgm:pt modelId="{46BD7FCF-952F-8748-A781-20F86EB03A2C}" type="pres">
      <dgm:prSet presAssocID="{D67C3353-A512-5B48-BFAF-A28C1929B04A}" presName="node" presStyleLbl="revTx" presStyleIdx="2" presStyleCnt="3">
        <dgm:presLayoutVars>
          <dgm:bulletEnabled val="1"/>
        </dgm:presLayoutVars>
      </dgm:prSet>
      <dgm:spPr/>
    </dgm:pt>
    <dgm:pt modelId="{4ADE1DD5-B867-BF49-AB3B-213249DA0F33}" type="pres">
      <dgm:prSet presAssocID="{9803CCAF-3FE2-D944-8159-33DF69820313}" presName="sibTrans" presStyleLbl="node1" presStyleIdx="2" presStyleCnt="3"/>
      <dgm:spPr/>
    </dgm:pt>
  </dgm:ptLst>
  <dgm:cxnLst>
    <dgm:cxn modelId="{1DCFF12B-64CB-DB40-ADFB-DF13B6C76527}" type="presOf" srcId="{6012FD1E-4CB5-0E48-826A-79374784A076}" destId="{2114E91B-3CA3-5046-B2E5-3CC9F7FA1F8B}" srcOrd="0" destOrd="0" presId="urn:microsoft.com/office/officeart/2005/8/layout/cycle1"/>
    <dgm:cxn modelId="{12B5B043-83CB-314D-AA93-E1E4C3FF080D}" type="presOf" srcId="{D67C3353-A512-5B48-BFAF-A28C1929B04A}" destId="{46BD7FCF-952F-8748-A781-20F86EB03A2C}" srcOrd="0" destOrd="0" presId="urn:microsoft.com/office/officeart/2005/8/layout/cycle1"/>
    <dgm:cxn modelId="{40DD0D49-4584-E642-AD4E-DB2109C07D8F}" type="presOf" srcId="{6A9EE0DE-068B-6441-9474-BB5DFA75E16A}" destId="{60B2BEBA-BADB-0641-A760-20961177B371}" srcOrd="0" destOrd="0" presId="urn:microsoft.com/office/officeart/2005/8/layout/cycle1"/>
    <dgm:cxn modelId="{AD693671-1E94-B045-BB35-31512FDCF1FB}" srcId="{38CFEA8C-8BD8-F549-98D6-592D08098670}" destId="{D67C3353-A512-5B48-BFAF-A28C1929B04A}" srcOrd="2" destOrd="0" parTransId="{63027C61-06DF-4F47-871A-D9B88C09F18C}" sibTransId="{9803CCAF-3FE2-D944-8159-33DF69820313}"/>
    <dgm:cxn modelId="{E7174D7A-C23A-AF41-8C54-5D7361F99972}" type="presOf" srcId="{38CFEA8C-8BD8-F549-98D6-592D08098670}" destId="{14DED6F6-47D1-F44B-9275-22A89FE0DF69}" srcOrd="0" destOrd="0" presId="urn:microsoft.com/office/officeart/2005/8/layout/cycle1"/>
    <dgm:cxn modelId="{317A73A9-5C36-BD4B-9499-871B3AA1D593}" type="presOf" srcId="{9803CCAF-3FE2-D944-8159-33DF69820313}" destId="{4ADE1DD5-B867-BF49-AB3B-213249DA0F33}" srcOrd="0" destOrd="0" presId="urn:microsoft.com/office/officeart/2005/8/layout/cycle1"/>
    <dgm:cxn modelId="{A21FD9C5-B80C-A548-A2F0-EE7951D8FE1C}" srcId="{38CFEA8C-8BD8-F549-98D6-592D08098670}" destId="{6A9EE0DE-068B-6441-9474-BB5DFA75E16A}" srcOrd="0" destOrd="0" parTransId="{B52F3B5F-5C70-F340-821B-28061AD087F1}" sibTransId="{AA149E8B-7C21-E041-BAF7-677D292B558A}"/>
    <dgm:cxn modelId="{3FC29CCE-633E-BC47-B33D-07DD4BF5F2D3}" type="presOf" srcId="{AA149E8B-7C21-E041-BAF7-677D292B558A}" destId="{6CF0D788-7377-1A41-918A-447C9A2C0299}" srcOrd="0" destOrd="0" presId="urn:microsoft.com/office/officeart/2005/8/layout/cycle1"/>
    <dgm:cxn modelId="{033209E2-7EA0-C044-AE4B-540497FC02C7}" srcId="{38CFEA8C-8BD8-F549-98D6-592D08098670}" destId="{6012FD1E-4CB5-0E48-826A-79374784A076}" srcOrd="1" destOrd="0" parTransId="{E2DE21CE-F60C-034C-A3AA-68211E4232A8}" sibTransId="{A452C997-4BE3-8444-BE2A-7D32C9E839CC}"/>
    <dgm:cxn modelId="{A97927FE-B983-2E49-B572-DF78D80477CB}" type="presOf" srcId="{A452C997-4BE3-8444-BE2A-7D32C9E839CC}" destId="{3711B644-DB59-F343-8773-6A41124DC837}" srcOrd="0" destOrd="0" presId="urn:microsoft.com/office/officeart/2005/8/layout/cycle1"/>
    <dgm:cxn modelId="{C32B203E-A56E-B944-BB1C-6E075FE2A21C}" type="presParOf" srcId="{14DED6F6-47D1-F44B-9275-22A89FE0DF69}" destId="{93FA69E9-CB3C-CE45-BCF7-9D3B42B3E284}" srcOrd="0" destOrd="0" presId="urn:microsoft.com/office/officeart/2005/8/layout/cycle1"/>
    <dgm:cxn modelId="{4CE018DA-195A-AB40-A4D7-3FA3D25852B3}" type="presParOf" srcId="{14DED6F6-47D1-F44B-9275-22A89FE0DF69}" destId="{60B2BEBA-BADB-0641-A760-20961177B371}" srcOrd="1" destOrd="0" presId="urn:microsoft.com/office/officeart/2005/8/layout/cycle1"/>
    <dgm:cxn modelId="{51064745-3DC7-C148-9595-0F8D0AE54540}" type="presParOf" srcId="{14DED6F6-47D1-F44B-9275-22A89FE0DF69}" destId="{6CF0D788-7377-1A41-918A-447C9A2C0299}" srcOrd="2" destOrd="0" presId="urn:microsoft.com/office/officeart/2005/8/layout/cycle1"/>
    <dgm:cxn modelId="{35ABDC76-E0A2-C741-B381-CE5C1B0ADA95}" type="presParOf" srcId="{14DED6F6-47D1-F44B-9275-22A89FE0DF69}" destId="{DA54D774-D5E1-A348-B4A0-E998E2EE166F}" srcOrd="3" destOrd="0" presId="urn:microsoft.com/office/officeart/2005/8/layout/cycle1"/>
    <dgm:cxn modelId="{8163BB90-8E2D-974E-B4D2-043E0E39DD27}" type="presParOf" srcId="{14DED6F6-47D1-F44B-9275-22A89FE0DF69}" destId="{2114E91B-3CA3-5046-B2E5-3CC9F7FA1F8B}" srcOrd="4" destOrd="0" presId="urn:microsoft.com/office/officeart/2005/8/layout/cycle1"/>
    <dgm:cxn modelId="{F300659F-13C1-B446-ADCB-517942964D5E}" type="presParOf" srcId="{14DED6F6-47D1-F44B-9275-22A89FE0DF69}" destId="{3711B644-DB59-F343-8773-6A41124DC837}" srcOrd="5" destOrd="0" presId="urn:microsoft.com/office/officeart/2005/8/layout/cycle1"/>
    <dgm:cxn modelId="{9E901AAB-ECFE-BB4D-8A49-6722C5E0DFBD}" type="presParOf" srcId="{14DED6F6-47D1-F44B-9275-22A89FE0DF69}" destId="{E2872A8C-7E3F-8749-9A57-13D8ED9AA5E4}" srcOrd="6" destOrd="0" presId="urn:microsoft.com/office/officeart/2005/8/layout/cycle1"/>
    <dgm:cxn modelId="{AAE2EDB4-6691-CF42-BF51-E1372835E840}" type="presParOf" srcId="{14DED6F6-47D1-F44B-9275-22A89FE0DF69}" destId="{46BD7FCF-952F-8748-A781-20F86EB03A2C}" srcOrd="7" destOrd="0" presId="urn:microsoft.com/office/officeart/2005/8/layout/cycle1"/>
    <dgm:cxn modelId="{82B7DF71-08A3-824C-974A-AE7B5820DFFF}" type="presParOf" srcId="{14DED6F6-47D1-F44B-9275-22A89FE0DF69}" destId="{4ADE1DD5-B867-BF49-AB3B-213249DA0F3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2BEBA-BADB-0641-A760-20961177B371}">
      <dsp:nvSpPr>
        <dsp:cNvPr id="0" name=""/>
        <dsp:cNvSpPr/>
      </dsp:nvSpPr>
      <dsp:spPr>
        <a:xfrm>
          <a:off x="5347523"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5347523" y="328348"/>
        <a:ext cx="1674903" cy="1674903"/>
      </dsp:txXfrm>
    </dsp:sp>
    <dsp:sp modelId="{6CF0D788-7377-1A41-918A-447C9A2C0299}">
      <dsp:nvSpPr>
        <dsp:cNvPr id="0" name=""/>
        <dsp:cNvSpPr/>
      </dsp:nvSpPr>
      <dsp:spPr>
        <a:xfrm>
          <a:off x="2798336" y="-663"/>
          <a:ext cx="3958207" cy="3958207"/>
        </a:xfrm>
        <a:prstGeom prst="circularArrow">
          <a:avLst>
            <a:gd name="adj1" fmla="val 8251"/>
            <a:gd name="adj2" fmla="val 576365"/>
            <a:gd name="adj3" fmla="val 2962721"/>
            <a:gd name="adj4" fmla="val 52482"/>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14E91B-3CA3-5046-B2E5-3CC9F7FA1F8B}">
      <dsp:nvSpPr>
        <dsp:cNvPr id="0" name=""/>
        <dsp:cNvSpPr/>
      </dsp:nvSpPr>
      <dsp:spPr>
        <a:xfrm>
          <a:off x="3939988" y="2766269"/>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3939988" y="2766269"/>
        <a:ext cx="1674903" cy="1674903"/>
      </dsp:txXfrm>
    </dsp:sp>
    <dsp:sp modelId="{3711B644-DB59-F343-8773-6A41124DC837}">
      <dsp:nvSpPr>
        <dsp:cNvPr id="0" name=""/>
        <dsp:cNvSpPr/>
      </dsp:nvSpPr>
      <dsp:spPr>
        <a:xfrm>
          <a:off x="2798336" y="-663"/>
          <a:ext cx="3958207" cy="3958207"/>
        </a:xfrm>
        <a:prstGeom prst="circularArrow">
          <a:avLst>
            <a:gd name="adj1" fmla="val 8251"/>
            <a:gd name="adj2" fmla="val 576365"/>
            <a:gd name="adj3" fmla="val 10171153"/>
            <a:gd name="adj4" fmla="val 7260914"/>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BD7FCF-952F-8748-A781-20F86EB03A2C}">
      <dsp:nvSpPr>
        <dsp:cNvPr id="0" name=""/>
        <dsp:cNvSpPr/>
      </dsp:nvSpPr>
      <dsp:spPr>
        <a:xfrm>
          <a:off x="2532454"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2532454" y="328348"/>
        <a:ext cx="1674903" cy="1674903"/>
      </dsp:txXfrm>
    </dsp:sp>
    <dsp:sp modelId="{4ADE1DD5-B867-BF49-AB3B-213249DA0F33}">
      <dsp:nvSpPr>
        <dsp:cNvPr id="0" name=""/>
        <dsp:cNvSpPr/>
      </dsp:nvSpPr>
      <dsp:spPr>
        <a:xfrm>
          <a:off x="2798336" y="-663"/>
          <a:ext cx="3958207" cy="3958207"/>
        </a:xfrm>
        <a:prstGeom prst="circularArrow">
          <a:avLst>
            <a:gd name="adj1" fmla="val 8251"/>
            <a:gd name="adj2" fmla="val 576365"/>
            <a:gd name="adj3" fmla="val 16855662"/>
            <a:gd name="adj4" fmla="val 14967973"/>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D4F8E-C1EA-5143-999E-9BFB795ED8E6}" type="datetimeFigureOut">
              <a:rPr lang="en-CN" smtClean="0"/>
              <a:t>2025/4/18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2A3BA-A872-3546-8AB0-9C93708C51BA}" type="slidenum">
              <a:rPr lang="en-CN" smtClean="0"/>
              <a:t>‹#›</a:t>
            </a:fld>
            <a:endParaRPr lang="en-CN"/>
          </a:p>
        </p:txBody>
      </p:sp>
    </p:spTree>
    <p:extLst>
      <p:ext uri="{BB962C8B-B14F-4D97-AF65-F5344CB8AC3E}">
        <p14:creationId xmlns:p14="http://schemas.microsoft.com/office/powerpoint/2010/main" val="258946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evening</a:t>
            </a:r>
            <a:r>
              <a:rPr lang="en-CN" dirty="0"/>
              <a:t>, professor and </a:t>
            </a:r>
            <a:r>
              <a:rPr lang="en-US" dirty="0"/>
              <a:t>classmates</a:t>
            </a:r>
            <a:r>
              <a:rPr lang="en-CN" dirty="0"/>
              <a:t>.</a:t>
            </a:r>
            <a:r>
              <a:rPr lang="zh-CN" altLang="en-US" dirty="0"/>
              <a:t> </a:t>
            </a:r>
            <a:r>
              <a:rPr lang="en-US" altLang="zh-CN" dirty="0"/>
              <a:t>We</a:t>
            </a:r>
            <a:r>
              <a:rPr lang="zh-CN" altLang="en-US" dirty="0"/>
              <a:t> </a:t>
            </a:r>
            <a:r>
              <a:rPr lang="en-US" altLang="zh-CN" dirty="0"/>
              <a:t>are</a:t>
            </a:r>
            <a:r>
              <a:rPr lang="zh-CN" altLang="en-US" dirty="0"/>
              <a:t> </a:t>
            </a:r>
            <a:r>
              <a:rPr lang="en-US" altLang="zh-CN" dirty="0"/>
              <a:t>Group 2, and</a:t>
            </a:r>
            <a:r>
              <a:rPr lang="en-CN" dirty="0"/>
              <a:t> I am RenKai. </a:t>
            </a:r>
          </a:p>
          <a:p>
            <a:r>
              <a:rPr lang="en-CN" dirty="0"/>
              <a:t>It’s a great </a:t>
            </a:r>
            <a:r>
              <a:rPr lang="en-US" dirty="0"/>
              <a:t>honor</a:t>
            </a:r>
            <a:r>
              <a:rPr lang="en-CN" dirty="0"/>
              <a:t> to share our group’s project with you.</a:t>
            </a:r>
          </a:p>
          <a:p>
            <a:r>
              <a:rPr lang="en-CN" dirty="0"/>
              <a:t>In this project, </a:t>
            </a:r>
            <a:r>
              <a:rPr lang="en-US" altLang="zh-CN" dirty="0"/>
              <a:t>we conceptualized and developed a smart contract application, which we called </a:t>
            </a:r>
            <a:r>
              <a:rPr lang="en-US" altLang="zh-CN" dirty="0" err="1"/>
              <a:t>Paobuliao</a:t>
            </a:r>
            <a:r>
              <a:rPr lang="en-US" altLang="zh-CN" dirty="0"/>
              <a:t>.</a:t>
            </a:r>
          </a:p>
          <a:p>
            <a:r>
              <a:rPr lang="en-US" dirty="0"/>
              <a:t>It is a smart contract-based management system for advance receipts and accounts receivable.</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a:t>
            </a:fld>
            <a:endParaRPr lang="en-CN"/>
          </a:p>
        </p:txBody>
      </p:sp>
    </p:spTree>
    <p:extLst>
      <p:ext uri="{BB962C8B-B14F-4D97-AF65-F5344CB8AC3E}">
        <p14:creationId xmlns:p14="http://schemas.microsoft.com/office/powerpoint/2010/main" val="279603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kern="100" dirty="0">
                <a:effectLst/>
                <a:latin typeface="Times New Roman" panose="02020603050405020304" pitchFamily="18" charset="0"/>
                <a:ea typeface="等线" panose="02010600030101010101" pitchFamily="2" charset="-122"/>
                <a:cs typeface="Times New Roman" panose="02020603050405020304" pitchFamily="18" charset="0"/>
              </a:rPr>
              <a:t>And for Use-First-Pay-Later Mode, we introduced a credit scoring mechanism to tackle buyer defaults risks. </a:t>
            </a:r>
            <a:r>
              <a:rPr lang="en-US" altLang="zh-CN" sz="1200" dirty="0">
                <a:effectLst/>
                <a:latin typeface="Times New Roman" panose="02020603050405020304" pitchFamily="18" charset="0"/>
                <a:ea typeface="等线" panose="02010600030101010101" pitchFamily="2" charset="-122"/>
              </a:rPr>
              <a:t>If buyer does not have sufficient funds to cover the payment, his credit score will be deducted. This will impact both the discounts they can enjoy and their access to 'Use First, Pay Later' services.</a:t>
            </a:r>
            <a:endParaRPr lang="zh-CN" altLang="en-US"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10</a:t>
            </a:fld>
            <a:endParaRPr lang="zh-CN" altLang="en-US"/>
          </a:p>
        </p:txBody>
      </p:sp>
    </p:spTree>
    <p:extLst>
      <p:ext uri="{BB962C8B-B14F-4D97-AF65-F5344CB8AC3E}">
        <p14:creationId xmlns:p14="http://schemas.microsoft.com/office/powerpoint/2010/main" val="26854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terms of contract termination, there are four possibilities: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combination of 2 sides and 2 modes. If it is the buyer who terminated the contract under Pay-First-Use-Later Mode, because it’s a kind of buyer default, the discount buyer enjoyed will be reclaimed and returned to the seller.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11</a:t>
            </a:fld>
            <a:endParaRPr lang="zh-CN" altLang="en-US"/>
          </a:p>
        </p:txBody>
      </p:sp>
    </p:spTree>
    <p:extLst>
      <p:ext uri="{BB962C8B-B14F-4D97-AF65-F5344CB8AC3E}">
        <p14:creationId xmlns:p14="http://schemas.microsoft.com/office/powerpoint/2010/main" val="187327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For buyer side with Use-First-Pay-Later Mode, the handling of buyer default is the same as daily consumption.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12</a:t>
            </a:fld>
            <a:endParaRPr lang="zh-CN" altLang="en-US"/>
          </a:p>
        </p:txBody>
      </p:sp>
    </p:spTree>
    <p:extLst>
      <p:ext uri="{BB962C8B-B14F-4D97-AF65-F5344CB8AC3E}">
        <p14:creationId xmlns:p14="http://schemas.microsoft.com/office/powerpoint/2010/main" val="187019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sellers ran away, how to protect the interest of buyers. We have 2 methods: Active Recognition and Passive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active recognition, the smart contract will regularly verify the sellers’ qualifications. If the seller is found to have lost their qualifications, the contract will be terminated immediately. </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for passive recognition, the smart contract allows buyers to report issues. If the number of reports exceeds a certain threshold, the contract will also be terminated.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13</a:t>
            </a:fld>
            <a:endParaRPr lang="zh-CN" altLang="en-US"/>
          </a:p>
        </p:txBody>
      </p:sp>
    </p:spTree>
    <p:extLst>
      <p:ext uri="{BB962C8B-B14F-4D97-AF65-F5344CB8AC3E}">
        <p14:creationId xmlns:p14="http://schemas.microsoft.com/office/powerpoint/2010/main" val="62587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difference between 2 modes are that for Pay-First-Use-Later Mode, the money will be returned to the buyers after termination.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14</a:t>
            </a:fld>
            <a:endParaRPr lang="zh-CN" altLang="en-US"/>
          </a:p>
        </p:txBody>
      </p:sp>
    </p:spTree>
    <p:extLst>
      <p:ext uri="{BB962C8B-B14F-4D97-AF65-F5344CB8AC3E}">
        <p14:creationId xmlns:p14="http://schemas.microsoft.com/office/powerpoint/2010/main" val="279626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I believe you now have a preliminary understanding of our business architecture, and the subsequent technologies will be built upon it.</a:t>
            </a:r>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15</a:t>
            </a:fld>
            <a:endParaRPr lang="zh-CN" altLang="en-US"/>
          </a:p>
        </p:txBody>
      </p:sp>
    </p:spTree>
    <p:extLst>
      <p:ext uri="{BB962C8B-B14F-4D97-AF65-F5344CB8AC3E}">
        <p14:creationId xmlns:p14="http://schemas.microsoft.com/office/powerpoint/2010/main" val="46759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16</a:t>
            </a:fld>
            <a:endParaRPr lang="zh-CN" altLang="en-US"/>
          </a:p>
        </p:txBody>
      </p:sp>
    </p:spTree>
    <p:extLst>
      <p:ext uri="{BB962C8B-B14F-4D97-AF65-F5344CB8AC3E}">
        <p14:creationId xmlns:p14="http://schemas.microsoft.com/office/powerpoint/2010/main" val="1946957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17</a:t>
            </a:fld>
            <a:endParaRPr lang="en-CN"/>
          </a:p>
        </p:txBody>
      </p:sp>
    </p:spTree>
    <p:extLst>
      <p:ext uri="{BB962C8B-B14F-4D97-AF65-F5344CB8AC3E}">
        <p14:creationId xmlns:p14="http://schemas.microsoft.com/office/powerpoint/2010/main" val="82533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632913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22</a:t>
            </a:fld>
            <a:endParaRPr lang="zh-CN" altLang="en-US"/>
          </a:p>
        </p:txBody>
      </p:sp>
    </p:spTree>
    <p:extLst>
      <p:ext uri="{BB962C8B-B14F-4D97-AF65-F5344CB8AC3E}">
        <p14:creationId xmlns:p14="http://schemas.microsoft.com/office/powerpoint/2010/main" val="92177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First, we want to share with you the motivation for our project. </a:t>
            </a:r>
          </a:p>
          <a:p>
            <a:pPr algn="l"/>
            <a:r>
              <a:rPr lang="en-US" dirty="0"/>
              <a:t>In real life, we always see “pay</a:t>
            </a:r>
            <a:r>
              <a:rPr lang="zh-CN" altLang="en-US" dirty="0"/>
              <a:t> </a:t>
            </a:r>
            <a:r>
              <a:rPr lang="en-US" altLang="zh-CN" dirty="0"/>
              <a:t>first and use later</a:t>
            </a:r>
            <a:r>
              <a:rPr lang="en-US" dirty="0"/>
              <a:t>” and “use first and pay later” business models where there is a time lag between cash flow and service. </a:t>
            </a:r>
          </a:p>
          <a:p>
            <a:pPr algn="l"/>
            <a:r>
              <a:rPr lang="en-US" dirty="0"/>
              <a:t>This is based on the trust between the buyer and seller of the service, it is not sturdy !</a:t>
            </a:r>
            <a:endParaRPr lang="en-CN" dirty="0"/>
          </a:p>
          <a:p>
            <a:pPr algn="l">
              <a:lnSpc>
                <a:spcPct val="120000"/>
              </a:lnSpc>
            </a:pPr>
            <a:r>
              <a:rPr lang="en-US" dirty="0"/>
              <a:t>We can do a survey, </a:t>
            </a: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a:t>
            </a:r>
            <a:endParaRPr lang="en-C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F32A3BA-A872-3546-8AB0-9C93708C51BA}" type="slidenum">
              <a:rPr lang="en-CN" smtClean="0"/>
              <a:t>2</a:t>
            </a:fld>
            <a:endParaRPr lang="en-CN"/>
          </a:p>
        </p:txBody>
      </p:sp>
    </p:spTree>
    <p:extLst>
      <p:ext uri="{BB962C8B-B14F-4D97-AF65-F5344CB8AC3E}">
        <p14:creationId xmlns:p14="http://schemas.microsoft.com/office/powerpoint/2010/main" val="182363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23</a:t>
            </a:fld>
            <a:endParaRPr lang="en-CN"/>
          </a:p>
        </p:txBody>
      </p:sp>
    </p:spTree>
    <p:extLst>
      <p:ext uri="{BB962C8B-B14F-4D97-AF65-F5344CB8AC3E}">
        <p14:creationId xmlns:p14="http://schemas.microsoft.com/office/powerpoint/2010/main" val="39394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b="1" i="1" dirty="0">
                <a:solidFill>
                  <a:schemeClr val="accent1"/>
                </a:solidFill>
                <a:latin typeface="Times New Roman" panose="02020603050405020304" pitchFamily="18" charset="0"/>
                <a:cs typeface="Times New Roman" panose="02020603050405020304" pitchFamily="18" charset="0"/>
              </a:rPr>
              <a:t>Fairer, more efficient service ecosystems</a:t>
            </a:r>
          </a:p>
          <a:p>
            <a:pPr algn="ctr"/>
            <a:r>
              <a:rPr lang="en-US" altLang="zh-CN" b="1" i="1" dirty="0">
                <a:solidFill>
                  <a:schemeClr val="accent1"/>
                </a:solidFill>
                <a:latin typeface="Times New Roman" panose="02020603050405020304" pitchFamily="18" charset="0"/>
                <a:cs typeface="Times New Roman" panose="02020603050405020304" pitchFamily="18" charset="0"/>
              </a:rPr>
              <a:t>Promotes blockchain use in local service industries</a:t>
            </a:r>
          </a:p>
          <a:p>
            <a:pPr algn="ctr"/>
            <a:r>
              <a:rPr lang="en-US" altLang="zh-CN" b="1" i="1" dirty="0">
                <a:solidFill>
                  <a:schemeClr val="accent1"/>
                </a:solidFill>
                <a:latin typeface="Times New Roman" panose="02020603050405020304" pitchFamily="18" charset="0"/>
                <a:cs typeface="Times New Roman" panose="02020603050405020304" pitchFamily="18" charset="0"/>
              </a:rPr>
              <a:t>Reduces legal costs and eases burden on regulators</a:t>
            </a: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I</a:t>
            </a:r>
            <a:r>
              <a:rPr lang="en-CN" altLang="zh-CN" b="1" i="1">
                <a:solidFill>
                  <a:schemeClr val="accent1"/>
                </a:solidFill>
                <a:latin typeface="Times New Roman" panose="02020603050405020304" pitchFamily="18" charset="0"/>
                <a:cs typeface="Times New Roman" panose="02020603050405020304" pitchFamily="18" charset="0"/>
              </a:rPr>
              <a:t>mprove</a:t>
            </a:r>
            <a:r>
              <a:rPr lang="en-US" altLang="zh-CN" b="1" i="1" dirty="0">
                <a:solidFill>
                  <a:schemeClr val="accent1"/>
                </a:solidFill>
                <a:latin typeface="Times New Roman" panose="02020603050405020304" pitchFamily="18" charset="0"/>
                <a:cs typeface="Times New Roman" panose="02020603050405020304" pitchFamily="18" charset="0"/>
              </a:rPr>
              <a:t>d</a:t>
            </a:r>
            <a:r>
              <a:rPr lang="en-CN" altLang="zh-CN" b="1" i="1">
                <a:solidFill>
                  <a:schemeClr val="accent1"/>
                </a:solidFill>
                <a:latin typeface="Times New Roman" panose="02020603050405020304" pitchFamily="18" charset="0"/>
                <a:cs typeface="Times New Roman" panose="02020603050405020304" pitchFamily="18" charset="0"/>
              </a:rPr>
              <a:t> customer confidence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a:t>
            </a:r>
            <a:r>
              <a:rPr lang="en-CN" altLang="zh-CN" b="1" i="1">
                <a:solidFill>
                  <a:schemeClr val="accent1"/>
                </a:solidFill>
                <a:latin typeface="Times New Roman" panose="02020603050405020304" pitchFamily="18" charset="0"/>
                <a:cs typeface="Times New Roman" panose="02020603050405020304" pitchFamily="18" charset="0"/>
              </a:rPr>
              <a:t>ower financial risk</a:t>
            </a:r>
          </a:p>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B</a:t>
            </a:r>
            <a:r>
              <a:rPr lang="en-CN" altLang="zh-CN" b="1" i="1">
                <a:solidFill>
                  <a:schemeClr val="accent1"/>
                </a:solidFill>
                <a:latin typeface="Times New Roman" panose="02020603050405020304" pitchFamily="18" charset="0"/>
                <a:cs typeface="Times New Roman" panose="02020603050405020304" pitchFamily="18" charset="0"/>
              </a:rPr>
              <a:t>etter brand &amp; repeat customers</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Peace of mind when paying in advance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Lower trial barriers</a:t>
            </a:r>
          </a:p>
          <a:p>
            <a:pPr algn="ctr"/>
            <a:r>
              <a:rPr lang="en-US" altLang="zh-CN" b="1" i="1" dirty="0">
                <a:solidFill>
                  <a:schemeClr val="accent1"/>
                </a:solidFill>
                <a:latin typeface="Times New Roman" panose="02020603050405020304" pitchFamily="18" charset="0"/>
                <a:cs typeface="Times New Roman" panose="02020603050405020304" pitchFamily="18" charset="0"/>
              </a:rPr>
              <a:t>Better service terms</a:t>
            </a:r>
          </a:p>
          <a:p>
            <a:pPr algn="ctr"/>
            <a:endParaRPr lang="en-CN" altLang="zh-CN" b="1" i="1">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1905F43-2D70-2448-8847-11DF6CBD4539}" type="slidenum">
              <a:rPr kumimoji="1" lang="zh-CN" altLang="en-US" smtClean="0"/>
              <a:t>26</a:t>
            </a:fld>
            <a:endParaRPr kumimoji="1" lang="zh-CN" altLang="en-US"/>
          </a:p>
        </p:txBody>
      </p:sp>
    </p:spTree>
    <p:extLst>
      <p:ext uri="{BB962C8B-B14F-4D97-AF65-F5344CB8AC3E}">
        <p14:creationId xmlns:p14="http://schemas.microsoft.com/office/powerpoint/2010/main" val="475564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a:t>
            </a:r>
            <a:r>
              <a:rPr lang="zh-CN" altLang="en-US" dirty="0"/>
              <a:t> </a:t>
            </a:r>
            <a:r>
              <a:rPr lang="en-US" altLang="zh-CN" dirty="0"/>
              <a:t>YOU</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27</a:t>
            </a:fld>
            <a:endParaRPr lang="en-CN"/>
          </a:p>
        </p:txBody>
      </p:sp>
    </p:spTree>
    <p:extLst>
      <p:ext uri="{BB962C8B-B14F-4D97-AF65-F5344CB8AC3E}">
        <p14:creationId xmlns:p14="http://schemas.microsoft.com/office/powerpoint/2010/main" val="80013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数据也表明</a:t>
            </a:r>
            <a:r>
              <a:rPr lang="zh-CN" altLang="en-US" dirty="0"/>
              <a:t>，目前预付账款和应收账款的管理情况很差。</a:t>
            </a:r>
            <a:endParaRPr lang="en-US" altLang="zh-CN" dirty="0"/>
          </a:p>
          <a:p>
            <a:r>
              <a:rPr lang="en-US" dirty="0" err="1"/>
              <a:t>容易追回我们的钱呢</a:t>
            </a:r>
            <a:r>
              <a:rPr lang="zh-CN" altLang="en-US" dirty="0"/>
              <a:t>？让他跑不了！</a:t>
            </a:r>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3</a:t>
            </a:fld>
            <a:endParaRPr lang="en-CN"/>
          </a:p>
        </p:txBody>
      </p:sp>
    </p:spTree>
    <p:extLst>
      <p:ext uri="{BB962C8B-B14F-4D97-AF65-F5344CB8AC3E}">
        <p14:creationId xmlns:p14="http://schemas.microsoft.com/office/powerpoint/2010/main" val="823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4</a:t>
            </a:fld>
            <a:endParaRPr lang="en-CN"/>
          </a:p>
        </p:txBody>
      </p:sp>
    </p:spTree>
    <p:extLst>
      <p:ext uri="{BB962C8B-B14F-4D97-AF65-F5344CB8AC3E}">
        <p14:creationId xmlns:p14="http://schemas.microsoft.com/office/powerpoint/2010/main" val="193731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About Business Architecture, </a:t>
            </a:r>
            <a:r>
              <a:rPr lang="en-US" altLang="zh-CN" sz="1200" kern="100" dirty="0">
                <a:effectLst/>
                <a:latin typeface="Times New Roman" panose="02020603050405020304" pitchFamily="18" charset="0"/>
                <a:ea typeface="Tahoma" panose="020B0604030504040204" pitchFamily="34" charset="0"/>
                <a:cs typeface="Times New Roman" panose="02020603050405020304" pitchFamily="18" charset="0"/>
              </a:rPr>
              <a:t>Let’s take an overview first</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5</a:t>
            </a:fld>
            <a:endParaRPr lang="zh-CN" altLang="en-US"/>
          </a:p>
        </p:txBody>
      </p:sp>
    </p:spTree>
    <p:extLst>
      <p:ext uri="{BB962C8B-B14F-4D97-AF65-F5344CB8AC3E}">
        <p14:creationId xmlns:p14="http://schemas.microsoft.com/office/powerpoint/2010/main" val="408875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This is a payment platform where buyer can either pay before enjoying service or enjoy service before paying.</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platform mainly covers 4 scenarios: buyer/seller verification, contract establishment, daily consumption, and contract termination.</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system is built on Smart Contracts, and we ensure that no losses will occur.</a:t>
            </a:r>
          </a:p>
          <a:p>
            <a:pPr algn="just"/>
            <a:endPar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Here are the details: </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或</a:t>
            </a: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Maybe you cannot understand the structure fully yet, but don’t worry. I will explain it step by step.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Just keep one thing in mind: our goal is to treat buyers and sellers equally and protect interests of both parties.</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6</a:t>
            </a:fld>
            <a:endParaRPr lang="zh-CN" altLang="en-US"/>
          </a:p>
        </p:txBody>
      </p:sp>
    </p:spTree>
    <p:extLst>
      <p:ext uri="{BB962C8B-B14F-4D97-AF65-F5344CB8AC3E}">
        <p14:creationId xmlns:p14="http://schemas.microsoft.com/office/powerpoint/2010/main" val="30189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So the first step is Registration and Verification. For buyers, they need to encrypt their biological information to submit it to the Smart Contract. And for seller, business qualification is required.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7</a:t>
            </a:fld>
            <a:endParaRPr lang="zh-CN" altLang="en-US"/>
          </a:p>
        </p:txBody>
      </p:sp>
    </p:spTree>
    <p:extLst>
      <p:ext uri="{BB962C8B-B14F-4D97-AF65-F5344CB8AC3E}">
        <p14:creationId xmlns:p14="http://schemas.microsoft.com/office/powerpoint/2010/main" val="20318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before consumption, buyers need to establish contract with sellers. For Pay-First-Use-Later Mode, The buyer has to transfer money to Smart Contract after establishment request, while for Use-First-Pay-Later Mode, there is no transfer.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8</a:t>
            </a:fld>
            <a:endParaRPr lang="zh-CN" altLang="en-US"/>
          </a:p>
        </p:txBody>
      </p:sp>
    </p:spTree>
    <p:extLst>
      <p:ext uri="{BB962C8B-B14F-4D97-AF65-F5344CB8AC3E}">
        <p14:creationId xmlns:p14="http://schemas.microsoft.com/office/powerpoint/2010/main" val="55325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After Establishment, buyer can use the system to do daily consumptions. For Pay-First-Use-Later Mode, after service, the smart contract deducts the buyer’s balance and transfer the payment to the seller according to the consumption record.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9</a:t>
            </a:fld>
            <a:endParaRPr lang="zh-CN" altLang="en-US"/>
          </a:p>
        </p:txBody>
      </p:sp>
    </p:spTree>
    <p:extLst>
      <p:ext uri="{BB962C8B-B14F-4D97-AF65-F5344CB8AC3E}">
        <p14:creationId xmlns:p14="http://schemas.microsoft.com/office/powerpoint/2010/main" val="394523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hasCustomPrompt="1"/>
          </p:nvPr>
        </p:nvSpPr>
        <p:spPr>
          <a:xfrm>
            <a:off x="787787" y="257160"/>
            <a:ext cx="6874258" cy="475612"/>
          </a:xfrm>
          <a:prstGeom prst="rect">
            <a:avLst/>
          </a:prstGeom>
        </p:spPr>
        <p:txBody>
          <a:bodyPr anchor="ctr"/>
          <a:lstStyle>
            <a:lvl1pPr marL="0" indent="0" algn="l">
              <a:buNone/>
              <a:defRPr sz="2500" b="1" baseline="0">
                <a:solidFill>
                  <a:schemeClr val="tx1"/>
                </a:solidFill>
                <a:latin typeface="Times New Roman" panose="02020603050405020304" pitchFamily="18" charset="0"/>
                <a:cs typeface="Times New Roman" panose="02020603050405020304" pitchFamily="18" charset="0"/>
              </a:defRPr>
            </a:lvl1pPr>
          </a:lstStyle>
          <a:p>
            <a:pPr lvl="0"/>
            <a:r>
              <a:rPr lang="en-US" dirty="0"/>
              <a:t>Normal Strengthen</a:t>
            </a:r>
          </a:p>
        </p:txBody>
      </p:sp>
      <p:sp>
        <p:nvSpPr>
          <p:cNvPr id="2" name="Rounded Rectangle 1">
            <a:extLst>
              <a:ext uri="{FF2B5EF4-FFF2-40B4-BE49-F238E27FC236}">
                <a16:creationId xmlns:a16="http://schemas.microsoft.com/office/drawing/2014/main" id="{9472F77B-463A-D840-AAFA-2F07091B64D5}"/>
              </a:ext>
            </a:extLst>
          </p:cNvPr>
          <p:cNvSpPr/>
          <p:nvPr userDrawn="1"/>
        </p:nvSpPr>
        <p:spPr>
          <a:xfrm>
            <a:off x="358420" y="257159"/>
            <a:ext cx="224469" cy="47561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7E6FE0FB-83D2-5148-B3A9-5AFBD96078C5}"/>
              </a:ext>
            </a:extLst>
          </p:cNvPr>
          <p:cNvPicPr>
            <a:picLocks noChangeAspect="1"/>
          </p:cNvPicPr>
          <p:nvPr userDrawn="1"/>
        </p:nvPicPr>
        <p:blipFill rotWithShape="1">
          <a:blip r:embed="rId2"/>
          <a:srcRect l="25658" t="25658" r="26199" b="26199"/>
          <a:stretch/>
        </p:blipFill>
        <p:spPr>
          <a:xfrm>
            <a:off x="11094234" y="49487"/>
            <a:ext cx="898473" cy="898473"/>
          </a:xfrm>
          <a:prstGeom prst="rect">
            <a:avLst/>
          </a:prstGeom>
        </p:spPr>
      </p:pic>
      <p:sp>
        <p:nvSpPr>
          <p:cNvPr id="6" name="Slide Number Placeholder 5">
            <a:extLst>
              <a:ext uri="{FF2B5EF4-FFF2-40B4-BE49-F238E27FC236}">
                <a16:creationId xmlns:a16="http://schemas.microsoft.com/office/drawing/2014/main" id="{028CDC96-AAEB-364B-9FE7-D833184CDB8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B8DA0876-81C4-5441-91EC-577A37FCAA9C}" type="slidenum">
              <a:rPr lang="en-CN" smtClean="0"/>
              <a:pPr/>
              <a:t>‹#›</a:t>
            </a:fld>
            <a:endParaRPr lang="en-CN"/>
          </a:p>
        </p:txBody>
      </p:sp>
    </p:spTree>
    <p:extLst>
      <p:ext uri="{BB962C8B-B14F-4D97-AF65-F5344CB8AC3E}">
        <p14:creationId xmlns:p14="http://schemas.microsoft.com/office/powerpoint/2010/main" val="286534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04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3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18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816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9.svg"/><Relationship Id="rId3" Type="http://schemas.openxmlformats.org/officeDocument/2006/relationships/image" Target="../media/image38.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5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8.png"/><Relationship Id="rId7" Type="http://schemas.openxmlformats.org/officeDocument/2006/relationships/image" Target="../media/image70.png"/><Relationship Id="rId12" Type="http://schemas.openxmlformats.org/officeDocument/2006/relationships/image" Target="../media/image5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54.png"/><Relationship Id="rId5" Type="http://schemas.openxmlformats.org/officeDocument/2006/relationships/image" Target="../media/image62.png"/><Relationship Id="rId10" Type="http://schemas.openxmlformats.org/officeDocument/2006/relationships/image" Target="../media/image73.svg"/><Relationship Id="rId4" Type="http://schemas.openxmlformats.org/officeDocument/2006/relationships/image" Target="../media/image39.sv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64.png"/><Relationship Id="rId12" Type="http://schemas.openxmlformats.org/officeDocument/2006/relationships/image" Target="../media/image71.svg"/><Relationship Id="rId2" Type="http://schemas.openxmlformats.org/officeDocument/2006/relationships/notesSlide" Target="../notesSlides/notesSlide12.xml"/><Relationship Id="rId16" Type="http://schemas.openxmlformats.org/officeDocument/2006/relationships/image" Target="../media/image55.svg"/><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70.png"/><Relationship Id="rId5" Type="http://schemas.openxmlformats.org/officeDocument/2006/relationships/image" Target="../media/image62.png"/><Relationship Id="rId15" Type="http://schemas.openxmlformats.org/officeDocument/2006/relationships/image" Target="../media/image54.png"/><Relationship Id="rId10" Type="http://schemas.openxmlformats.org/officeDocument/2006/relationships/image" Target="../media/image67.svg"/><Relationship Id="rId4" Type="http://schemas.openxmlformats.org/officeDocument/2006/relationships/image" Target="../media/image39.svg"/><Relationship Id="rId9" Type="http://schemas.openxmlformats.org/officeDocument/2006/relationships/image" Target="../media/image66.png"/><Relationship Id="rId14"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0.png"/><Relationship Id="rId18" Type="http://schemas.openxmlformats.org/officeDocument/2006/relationships/image" Target="../media/image7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1.svg"/><Relationship Id="rId1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63.svg"/><Relationship Id="rId20" Type="http://schemas.openxmlformats.org/officeDocument/2006/relationships/image" Target="../media/image8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62.png"/><Relationship Id="rId10" Type="http://schemas.openxmlformats.org/officeDocument/2006/relationships/image" Target="../media/image37.svg"/><Relationship Id="rId19" Type="http://schemas.openxmlformats.org/officeDocument/2006/relationships/image" Target="../media/image82.png"/><Relationship Id="rId4" Type="http://schemas.openxmlformats.org/officeDocument/2006/relationships/image" Target="../media/image75.svg"/><Relationship Id="rId9" Type="http://schemas.openxmlformats.org/officeDocument/2006/relationships/image" Target="../media/image36.png"/><Relationship Id="rId14" Type="http://schemas.openxmlformats.org/officeDocument/2006/relationships/image" Target="../media/image71.sv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18" Type="http://schemas.openxmlformats.org/officeDocument/2006/relationships/image" Target="../media/image83.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7.sv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71.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36.png"/><Relationship Id="rId5" Type="http://schemas.openxmlformats.org/officeDocument/2006/relationships/image" Target="../media/image74.png"/><Relationship Id="rId15" Type="http://schemas.openxmlformats.org/officeDocument/2006/relationships/image" Target="../media/image70.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1.xml"/><Relationship Id="rId18" Type="http://schemas.openxmlformats.org/officeDocument/2006/relationships/image" Target="../media/image92.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91.png"/><Relationship Id="rId2" Type="http://schemas.openxmlformats.org/officeDocument/2006/relationships/tags" Target="../tags/tag7.xml"/><Relationship Id="rId16" Type="http://schemas.openxmlformats.org/officeDocument/2006/relationships/image" Target="../media/image90.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89.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2.mov"/><Relationship Id="rId7" Type="http://schemas.openxmlformats.org/officeDocument/2006/relationships/slideLayout" Target="../slideLayouts/slideLayout1.xml"/><Relationship Id="rId12" Type="http://schemas.openxmlformats.org/officeDocument/2006/relationships/image" Target="../media/image9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95.png"/><Relationship Id="rId5" Type="http://schemas.microsoft.com/office/2007/relationships/media" Target="../media/media3.mov"/><Relationship Id="rId10" Type="http://schemas.openxmlformats.org/officeDocument/2006/relationships/image" Target="../media/image94.png"/><Relationship Id="rId4" Type="http://schemas.openxmlformats.org/officeDocument/2006/relationships/video" Target="../media/media2.mov"/><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jpe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image" Target="../media/image106.jpeg"/><Relationship Id="rId1" Type="http://schemas.openxmlformats.org/officeDocument/2006/relationships/slideLayout" Target="../slideLayouts/slideLayout1.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jpeg"/><Relationship Id="rId9" Type="http://schemas.openxmlformats.org/officeDocument/2006/relationships/image" Target="../media/image113.pn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svg"/><Relationship Id="rId3" Type="http://schemas.openxmlformats.org/officeDocument/2006/relationships/diagramData" Target="../diagrams/data1.xml"/><Relationship Id="rId21" Type="http://schemas.openxmlformats.org/officeDocument/2006/relationships/image" Target="../media/image130.svg"/><Relationship Id="rId7" Type="http://schemas.microsoft.com/office/2007/relationships/diagramDrawing" Target="../diagrams/drawing1.xml"/><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21.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20.svg"/><Relationship Id="rId5" Type="http://schemas.openxmlformats.org/officeDocument/2006/relationships/diagramQuickStyle" Target="../diagrams/quickStyle1.xml"/><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diagramLayout" Target="../diagrams/layout1.xml"/><Relationship Id="rId9" Type="http://schemas.openxmlformats.org/officeDocument/2006/relationships/image" Target="../media/image118.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svg"/><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notesSlide" Target="../notesSlides/notesSlide9.xml"/><Relationship Id="rId16" Type="http://schemas.openxmlformats.org/officeDocument/2006/relationships/image" Target="../media/image63.svg"/><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39.svg"/><Relationship Id="rId4" Type="http://schemas.openxmlformats.org/officeDocument/2006/relationships/image" Target="../media/image53.svg"/><Relationship Id="rId9" Type="http://schemas.openxmlformats.org/officeDocument/2006/relationships/image" Target="../media/image38.png"/><Relationship Id="rId1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6" y="1315315"/>
            <a:ext cx="12191998" cy="2548518"/>
          </a:xfrm>
          <a:prstGeom prst="rect">
            <a:avLst/>
          </a:prstGeom>
        </p:spPr>
        <p:txBody>
          <a:bodyPr wrap="square" anchor="ctr">
            <a:spAutoFit/>
          </a:bodyPr>
          <a:lstStyle/>
          <a:p>
            <a:pPr algn="ctr">
              <a:lnSpc>
                <a:spcPct val="150000"/>
              </a:lnSpc>
            </a:pPr>
            <a:r>
              <a:rPr lang="en-US" sz="5000" b="1" dirty="0">
                <a:solidFill>
                  <a:schemeClr val="bg1"/>
                </a:solidFill>
                <a:latin typeface="Times New Roman" panose="02020603050405020304" pitchFamily="18" charset="0"/>
                <a:cs typeface="Times New Roman" panose="02020603050405020304" pitchFamily="18" charset="0"/>
                <a:sym typeface="+mn-lt"/>
              </a:rPr>
              <a:t>PAO-BU-LIAO</a:t>
            </a:r>
          </a:p>
          <a:p>
            <a:pPr algn="ctr">
              <a:lnSpc>
                <a:spcPct val="150000"/>
              </a:lnSpc>
            </a:pPr>
            <a:r>
              <a:rPr lang="en-US" sz="3000" b="1" dirty="0">
                <a:solidFill>
                  <a:schemeClr val="bg1"/>
                </a:solidFill>
                <a:latin typeface="Times New Roman" panose="02020603050405020304" pitchFamily="18" charset="0"/>
                <a:cs typeface="Times New Roman" panose="02020603050405020304" pitchFamily="18" charset="0"/>
                <a:sym typeface="+mn-lt"/>
              </a:rPr>
              <a:t>A Smart Contract-based Management System for </a:t>
            </a:r>
          </a:p>
          <a:p>
            <a:pPr algn="ctr">
              <a:lnSpc>
                <a:spcPct val="150000"/>
              </a:lnSpc>
            </a:pPr>
            <a:r>
              <a:rPr lang="en-US" sz="3000" b="1" i="1" dirty="0">
                <a:solidFill>
                  <a:schemeClr val="bg1"/>
                </a:solidFill>
                <a:latin typeface="Times New Roman" panose="02020603050405020304" pitchFamily="18" charset="0"/>
                <a:cs typeface="Times New Roman" panose="02020603050405020304" pitchFamily="18" charset="0"/>
                <a:sym typeface="+mn-lt"/>
              </a:rPr>
              <a:t>Advance Receipts </a:t>
            </a:r>
            <a:r>
              <a:rPr lang="en-US" sz="3000" b="1" dirty="0">
                <a:solidFill>
                  <a:schemeClr val="bg1"/>
                </a:solidFill>
                <a:latin typeface="Times New Roman" panose="02020603050405020304" pitchFamily="18" charset="0"/>
                <a:cs typeface="Times New Roman" panose="02020603050405020304" pitchFamily="18" charset="0"/>
                <a:sym typeface="+mn-lt"/>
              </a:rPr>
              <a:t>and </a:t>
            </a:r>
            <a:r>
              <a:rPr lang="en-US" sz="3000" b="1" i="1" dirty="0">
                <a:solidFill>
                  <a:schemeClr val="bg1"/>
                </a:solidFill>
                <a:latin typeface="Times New Roman" panose="02020603050405020304" pitchFamily="18" charset="0"/>
                <a:cs typeface="Times New Roman" panose="02020603050405020304" pitchFamily="18" charset="0"/>
                <a:sym typeface="+mn-lt"/>
              </a:rPr>
              <a:t>Accounts Receivable</a:t>
            </a:r>
            <a:r>
              <a:rPr lang="en-US" sz="3000" b="1" dirty="0">
                <a:solidFill>
                  <a:schemeClr val="bg1"/>
                </a:solidFill>
                <a:latin typeface="Times New Roman" panose="02020603050405020304" pitchFamily="18" charset="0"/>
                <a:cs typeface="Times New Roman" panose="02020603050405020304" pitchFamily="18" charset="0"/>
                <a:sym typeface="+mn-lt"/>
              </a:rPr>
              <a:t>.</a:t>
            </a: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2" name="Picture 1">
            <a:extLst>
              <a:ext uri="{FF2B5EF4-FFF2-40B4-BE49-F238E27FC236}">
                <a16:creationId xmlns:a16="http://schemas.microsoft.com/office/drawing/2014/main" id="{4F6362D6-B6A8-6D4E-B852-A5AE3CA6D7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13723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766F0B2-5D78-4B49-9833-07771A50CB57}"/>
              </a:ext>
            </a:extLst>
          </p:cNvPr>
          <p:cNvGrpSpPr/>
          <p:nvPr/>
        </p:nvGrpSpPr>
        <p:grpSpPr>
          <a:xfrm>
            <a:off x="950167" y="1602580"/>
            <a:ext cx="10295228" cy="4974391"/>
            <a:chOff x="948386" y="1306741"/>
            <a:chExt cx="10295228" cy="4974391"/>
          </a:xfrm>
        </p:grpSpPr>
        <p:sp>
          <p:nvSpPr>
            <p:cNvPr id="74" name="矩形 73">
              <a:extLst>
                <a:ext uri="{FF2B5EF4-FFF2-40B4-BE49-F238E27FC236}">
                  <a16:creationId xmlns:a16="http://schemas.microsoft.com/office/drawing/2014/main" id="{0DD6CB8C-0FA4-4144-820F-12E69C71B72F}"/>
                </a:ext>
              </a:extLst>
            </p:cNvPr>
            <p:cNvSpPr/>
            <p:nvPr/>
          </p:nvSpPr>
          <p:spPr>
            <a:xfrm>
              <a:off x="948386" y="1868433"/>
              <a:ext cx="10295228" cy="4412699"/>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矩形 111">
              <a:extLst>
                <a:ext uri="{FF2B5EF4-FFF2-40B4-BE49-F238E27FC236}">
                  <a16:creationId xmlns:a16="http://schemas.microsoft.com/office/drawing/2014/main" id="{294E0F4D-7940-434B-B707-13ED4C436A7C}"/>
                </a:ext>
              </a:extLst>
            </p:cNvPr>
            <p:cNvSpPr/>
            <p:nvPr/>
          </p:nvSpPr>
          <p:spPr>
            <a:xfrm>
              <a:off x="6969445" y="2059776"/>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149B9B78-CA00-4285-96E2-8F87BE650F76}"/>
                </a:ext>
              </a:extLst>
            </p:cNvPr>
            <p:cNvSpPr/>
            <p:nvPr/>
          </p:nvSpPr>
          <p:spPr>
            <a:xfrm>
              <a:off x="6979948" y="2906661"/>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5" name="图形 74">
              <a:extLst>
                <a:ext uri="{FF2B5EF4-FFF2-40B4-BE49-F238E27FC236}">
                  <a16:creationId xmlns:a16="http://schemas.microsoft.com/office/drawing/2014/main" id="{C84DA33B-EE31-47DA-B489-0455225FE2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7970" y="2284315"/>
              <a:ext cx="561854" cy="561854"/>
            </a:xfrm>
            <a:prstGeom prst="rect">
              <a:avLst/>
            </a:prstGeom>
          </p:spPr>
        </p:pic>
        <p:sp>
          <p:nvSpPr>
            <p:cNvPr id="76" name="文本框 75">
              <a:extLst>
                <a:ext uri="{FF2B5EF4-FFF2-40B4-BE49-F238E27FC236}">
                  <a16:creationId xmlns:a16="http://schemas.microsoft.com/office/drawing/2014/main" id="{6D8BF96A-2D23-4181-A83C-E9B9104D760B}"/>
                </a:ext>
              </a:extLst>
            </p:cNvPr>
            <p:cNvSpPr txBox="1"/>
            <p:nvPr/>
          </p:nvSpPr>
          <p:spPr>
            <a:xfrm>
              <a:off x="2705190" y="1904437"/>
              <a:ext cx="88137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BF60BB0-FD7A-46E7-AC51-6193A956A0DC}"/>
                </a:ext>
              </a:extLst>
            </p:cNvPr>
            <p:cNvSpPr/>
            <p:nvPr/>
          </p:nvSpPr>
          <p:spPr>
            <a:xfrm>
              <a:off x="1109677" y="524409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8FACE087-02CC-44B9-B1EF-422FC5D67E25}"/>
                </a:ext>
              </a:extLst>
            </p:cNvPr>
            <p:cNvGrpSpPr/>
            <p:nvPr/>
          </p:nvGrpSpPr>
          <p:grpSpPr>
            <a:xfrm>
              <a:off x="1112884" y="4092483"/>
              <a:ext cx="4072026" cy="561854"/>
              <a:chOff x="3859729" y="3695712"/>
              <a:chExt cx="4072026" cy="561854"/>
            </a:xfrm>
          </p:grpSpPr>
          <p:sp>
            <p:nvSpPr>
              <p:cNvPr id="79" name="文本框 78">
                <a:extLst>
                  <a:ext uri="{FF2B5EF4-FFF2-40B4-BE49-F238E27FC236}">
                    <a16:creationId xmlns:a16="http://schemas.microsoft.com/office/drawing/2014/main" id="{E50E4236-6E5B-45B6-94D4-35D6AF4840AF}"/>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F0D01F55-6883-4E28-BDB1-D9CBBCAA3C4D}"/>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 name="图形 80">
                <a:extLst>
                  <a:ext uri="{FF2B5EF4-FFF2-40B4-BE49-F238E27FC236}">
                    <a16:creationId xmlns:a16="http://schemas.microsoft.com/office/drawing/2014/main" id="{669B7410-95E8-4D1B-8DEA-F96C251C45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0243" y="3736451"/>
                <a:ext cx="494366" cy="494366"/>
              </a:xfrm>
              <a:prstGeom prst="rect">
                <a:avLst/>
              </a:prstGeom>
            </p:spPr>
          </p:pic>
        </p:grpSp>
        <p:grpSp>
          <p:nvGrpSpPr>
            <p:cNvPr id="82" name="组合 81">
              <a:extLst>
                <a:ext uri="{FF2B5EF4-FFF2-40B4-BE49-F238E27FC236}">
                  <a16:creationId xmlns:a16="http://schemas.microsoft.com/office/drawing/2014/main" id="{C3DF0F49-C5A3-4E0B-B238-B419B3166F98}"/>
                </a:ext>
              </a:extLst>
            </p:cNvPr>
            <p:cNvGrpSpPr/>
            <p:nvPr/>
          </p:nvGrpSpPr>
          <p:grpSpPr>
            <a:xfrm>
              <a:off x="1112884" y="3166049"/>
              <a:ext cx="4072026" cy="561854"/>
              <a:chOff x="3859729" y="3695712"/>
              <a:chExt cx="4072026" cy="561854"/>
            </a:xfrm>
          </p:grpSpPr>
          <p:sp>
            <p:nvSpPr>
              <p:cNvPr id="83" name="文本框 82">
                <a:extLst>
                  <a:ext uri="{FF2B5EF4-FFF2-40B4-BE49-F238E27FC236}">
                    <a16:creationId xmlns:a16="http://schemas.microsoft.com/office/drawing/2014/main" id="{56B10EAF-3F86-4191-A9E1-B675587EFA60}"/>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F625723F-8219-40D1-AB03-B26E8853DEFF}"/>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5" name="直接箭头连接符 84">
              <a:extLst>
                <a:ext uri="{FF2B5EF4-FFF2-40B4-BE49-F238E27FC236}">
                  <a16:creationId xmlns:a16="http://schemas.microsoft.com/office/drawing/2014/main" id="{98B5768B-9E52-48A0-AAAF-0D41CA2B6F39}"/>
                </a:ext>
              </a:extLst>
            </p:cNvPr>
            <p:cNvCxnSpPr>
              <a:cxnSpLocks/>
              <a:stCxn id="75" idx="2"/>
              <a:endCxn id="84" idx="0"/>
            </p:cNvCxnSpPr>
            <p:nvPr/>
          </p:nvCxnSpPr>
          <p:spPr>
            <a:xfrm>
              <a:off x="3148897" y="2846169"/>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252B6EA-AD87-48E6-9A7D-83CCC1B81B78}"/>
                </a:ext>
              </a:extLst>
            </p:cNvPr>
            <p:cNvCxnSpPr>
              <a:cxnSpLocks/>
              <a:stCxn id="84" idx="2"/>
              <a:endCxn id="80" idx="0"/>
            </p:cNvCxnSpPr>
            <p:nvPr/>
          </p:nvCxnSpPr>
          <p:spPr>
            <a:xfrm>
              <a:off x="3148897" y="3727903"/>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88563C-8734-4BA5-9710-9C181E6F13E2}"/>
                </a:ext>
              </a:extLst>
            </p:cNvPr>
            <p:cNvCxnSpPr>
              <a:cxnSpLocks/>
              <a:stCxn id="80" idx="2"/>
              <a:endCxn id="77" idx="0"/>
            </p:cNvCxnSpPr>
            <p:nvPr/>
          </p:nvCxnSpPr>
          <p:spPr>
            <a:xfrm flipH="1">
              <a:off x="3145690" y="4654337"/>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34C3EEB-F34A-4A76-8579-50835E777995}"/>
                </a:ext>
              </a:extLst>
            </p:cNvPr>
            <p:cNvSpPr txBox="1"/>
            <p:nvPr/>
          </p:nvSpPr>
          <p:spPr>
            <a:xfrm>
              <a:off x="5263307" y="5536895"/>
              <a:ext cx="1420636" cy="384721"/>
            </a:xfrm>
            <a:prstGeom prst="rect">
              <a:avLst/>
            </a:prstGeom>
            <a:noFill/>
            <a:ln w="6350" cap="flat">
              <a:noFill/>
              <a:miter lim="800000"/>
            </a:ln>
          </p:spPr>
          <p:txBody>
            <a:bodyPr wrap="square">
              <a:spAutoFit/>
            </a:bodyPr>
            <a:lstStyle/>
            <a:p>
              <a:r>
                <a:rPr lang="en-US" altLang="zh-CN" b="1" i="1" dirty="0">
                  <a:solidFill>
                    <a:schemeClr val="tx1">
                      <a:lumMod val="50000"/>
                      <a:lumOff val="50000"/>
                    </a:schemeClr>
                  </a:solidFill>
                  <a:latin typeface="Times New Roman" panose="02020603050405020304" pitchFamily="18" charset="0"/>
                  <a:cs typeface="Times New Roman" panose="02020603050405020304" pitchFamily="18" charset="0"/>
                </a:rPr>
                <a:t>Periodically</a:t>
              </a:r>
              <a:endParaRPr lang="zh-CN" altLang="en-US" b="1" i="1" dirty="0">
                <a:solidFill>
                  <a:schemeClr val="tx1">
                    <a:lumMod val="50000"/>
                    <a:lumOff val="50000"/>
                  </a:schemeClr>
                </a:solidFill>
              </a:endParaRPr>
            </a:p>
          </p:txBody>
        </p:sp>
        <p:sp>
          <p:nvSpPr>
            <p:cNvPr id="89" name="文本框 88">
              <a:extLst>
                <a:ext uri="{FF2B5EF4-FFF2-40B4-BE49-F238E27FC236}">
                  <a16:creationId xmlns:a16="http://schemas.microsoft.com/office/drawing/2014/main" id="{E98501C1-DDA7-4DD6-9030-93412B153D20}"/>
                </a:ext>
              </a:extLst>
            </p:cNvPr>
            <p:cNvSpPr txBox="1"/>
            <p:nvPr/>
          </p:nvSpPr>
          <p:spPr>
            <a:xfrm>
              <a:off x="3217530" y="280453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90" name="矩形 89">
              <a:extLst>
                <a:ext uri="{FF2B5EF4-FFF2-40B4-BE49-F238E27FC236}">
                  <a16:creationId xmlns:a16="http://schemas.microsoft.com/office/drawing/2014/main" id="{D9D22258-2458-4D45-B74F-FE9AE76CA144}"/>
                </a:ext>
              </a:extLst>
            </p:cNvPr>
            <p:cNvSpPr/>
            <p:nvPr/>
          </p:nvSpPr>
          <p:spPr>
            <a:xfrm>
              <a:off x="948386" y="1306741"/>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91" name="图形 90">
              <a:extLst>
                <a:ext uri="{FF2B5EF4-FFF2-40B4-BE49-F238E27FC236}">
                  <a16:creationId xmlns:a16="http://schemas.microsoft.com/office/drawing/2014/main" id="{83FF989F-4FF1-4F9C-8CCA-93D489D0A3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7090" y="3150626"/>
              <a:ext cx="592143" cy="592143"/>
            </a:xfrm>
            <a:prstGeom prst="rect">
              <a:avLst/>
            </a:prstGeom>
          </p:spPr>
        </p:pic>
        <p:cxnSp>
          <p:nvCxnSpPr>
            <p:cNvPr id="92" name="连接符: 肘形 91">
              <a:extLst>
                <a:ext uri="{FF2B5EF4-FFF2-40B4-BE49-F238E27FC236}">
                  <a16:creationId xmlns:a16="http://schemas.microsoft.com/office/drawing/2014/main" id="{BFBB3C9D-22E2-4EC1-859F-50D9B07A2B7F}"/>
                </a:ext>
              </a:extLst>
            </p:cNvPr>
            <p:cNvCxnSpPr>
              <a:cxnSpLocks/>
              <a:stCxn id="77" idx="3"/>
              <a:endCxn id="95" idx="1"/>
            </p:cNvCxnSpPr>
            <p:nvPr/>
          </p:nvCxnSpPr>
          <p:spPr>
            <a:xfrm flipV="1">
              <a:off x="5181703" y="4074949"/>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C3B800B4-96CA-4085-A5C0-45952D7E78DA}"/>
                </a:ext>
              </a:extLst>
            </p:cNvPr>
            <p:cNvCxnSpPr>
              <a:cxnSpLocks/>
              <a:stCxn id="75" idx="3"/>
            </p:cNvCxnSpPr>
            <p:nvPr/>
          </p:nvCxnSpPr>
          <p:spPr>
            <a:xfrm>
              <a:off x="3429824" y="2565242"/>
              <a:ext cx="2646221" cy="1509706"/>
            </a:xfrm>
            <a:prstGeom prst="bentConnector3">
              <a:avLst>
                <a:gd name="adj1" fmla="val 100105"/>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276873ED-6633-455E-BDA4-1C08122CEF0A}"/>
                </a:ext>
              </a:extLst>
            </p:cNvPr>
            <p:cNvSpPr/>
            <p:nvPr/>
          </p:nvSpPr>
          <p:spPr>
            <a:xfrm>
              <a:off x="6975272" y="3794022"/>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a:extLst>
                <a:ext uri="{FF2B5EF4-FFF2-40B4-BE49-F238E27FC236}">
                  <a16:creationId xmlns:a16="http://schemas.microsoft.com/office/drawing/2014/main" id="{014F4A12-D887-41F8-99A7-7BD1E2D1DF05}"/>
                </a:ext>
              </a:extLst>
            </p:cNvPr>
            <p:cNvSpPr txBox="1"/>
            <p:nvPr/>
          </p:nvSpPr>
          <p:spPr>
            <a:xfrm>
              <a:off x="7390439" y="3876897"/>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pic>
          <p:nvPicPr>
            <p:cNvPr id="96" name="图形 95">
              <a:extLst>
                <a:ext uri="{FF2B5EF4-FFF2-40B4-BE49-F238E27FC236}">
                  <a16:creationId xmlns:a16="http://schemas.microsoft.com/office/drawing/2014/main" id="{DEDA7856-BA7D-4C49-BB8C-5B838B5109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2142" y="3859197"/>
              <a:ext cx="400756" cy="400756"/>
            </a:xfrm>
            <a:prstGeom prst="rect">
              <a:avLst/>
            </a:prstGeom>
          </p:spPr>
        </p:pic>
        <p:pic>
          <p:nvPicPr>
            <p:cNvPr id="97" name="图形 96">
              <a:extLst>
                <a:ext uri="{FF2B5EF4-FFF2-40B4-BE49-F238E27FC236}">
                  <a16:creationId xmlns:a16="http://schemas.microsoft.com/office/drawing/2014/main" id="{933F8F31-0380-427C-852E-A3A4A6A18BC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61605" y="2997532"/>
              <a:ext cx="415998" cy="415998"/>
            </a:xfrm>
            <a:prstGeom prst="rect">
              <a:avLst/>
            </a:prstGeom>
          </p:spPr>
        </p:pic>
        <p:sp>
          <p:nvSpPr>
            <p:cNvPr id="98" name="文本框 97">
              <a:extLst>
                <a:ext uri="{FF2B5EF4-FFF2-40B4-BE49-F238E27FC236}">
                  <a16:creationId xmlns:a16="http://schemas.microsoft.com/office/drawing/2014/main" id="{E319732F-C182-4F97-8004-C8396CFE2276}"/>
                </a:ext>
              </a:extLst>
            </p:cNvPr>
            <p:cNvSpPr txBox="1"/>
            <p:nvPr/>
          </p:nvSpPr>
          <p:spPr>
            <a:xfrm>
              <a:off x="7749807" y="4785680"/>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91CBB50F-5B79-46A4-9531-0846E8028849}"/>
                </a:ext>
              </a:extLst>
            </p:cNvPr>
            <p:cNvSpPr/>
            <p:nvPr/>
          </p:nvSpPr>
          <p:spPr>
            <a:xfrm>
              <a:off x="6958927" y="469630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0" name="直接箭头连接符 99">
              <a:extLst>
                <a:ext uri="{FF2B5EF4-FFF2-40B4-BE49-F238E27FC236}">
                  <a16:creationId xmlns:a16="http://schemas.microsoft.com/office/drawing/2014/main" id="{5295B00A-B73E-456C-9B07-39D553DC7705}"/>
                </a:ext>
              </a:extLst>
            </p:cNvPr>
            <p:cNvCxnSpPr>
              <a:cxnSpLocks/>
              <a:stCxn id="95" idx="2"/>
              <a:endCxn id="99" idx="0"/>
            </p:cNvCxnSpPr>
            <p:nvPr/>
          </p:nvCxnSpPr>
          <p:spPr>
            <a:xfrm>
              <a:off x="8993796" y="4355876"/>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44537EBD-4DBC-4F4C-A016-066E9C58AE04}"/>
                </a:ext>
              </a:extLst>
            </p:cNvPr>
            <p:cNvSpPr txBox="1"/>
            <p:nvPr/>
          </p:nvSpPr>
          <p:spPr>
            <a:xfrm>
              <a:off x="9113997" y="4408271"/>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690956BE-13F4-4B4A-9716-81A21E0925DB}"/>
                </a:ext>
              </a:extLst>
            </p:cNvPr>
            <p:cNvSpPr/>
            <p:nvPr/>
          </p:nvSpPr>
          <p:spPr>
            <a:xfrm>
              <a:off x="6958927" y="5548549"/>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64E2C606-0F91-4216-A54A-F899B21BF494}"/>
                </a:ext>
              </a:extLst>
            </p:cNvPr>
            <p:cNvSpPr txBox="1"/>
            <p:nvPr/>
          </p:nvSpPr>
          <p:spPr>
            <a:xfrm>
              <a:off x="7696496" y="5634801"/>
              <a:ext cx="3258971" cy="646331"/>
            </a:xfrm>
            <a:prstGeom prst="rect">
              <a:avLst/>
            </a:prstGeom>
            <a:noFill/>
            <a:ln w="6350" cap="flat">
              <a:noFill/>
              <a:miter lim="800000"/>
            </a:ln>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3" name="图形 102">
              <a:extLst>
                <a:ext uri="{FF2B5EF4-FFF2-40B4-BE49-F238E27FC236}">
                  <a16:creationId xmlns:a16="http://schemas.microsoft.com/office/drawing/2014/main" id="{365C1819-6F5D-41C0-AF94-73D219F8BA9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61605" y="2127613"/>
              <a:ext cx="424355" cy="424355"/>
            </a:xfrm>
            <a:prstGeom prst="rect">
              <a:avLst/>
            </a:prstGeom>
          </p:spPr>
        </p:pic>
        <p:cxnSp>
          <p:nvCxnSpPr>
            <p:cNvPr id="105" name="直接箭头连接符 104">
              <a:extLst>
                <a:ext uri="{FF2B5EF4-FFF2-40B4-BE49-F238E27FC236}">
                  <a16:creationId xmlns:a16="http://schemas.microsoft.com/office/drawing/2014/main" id="{47B1C5BD-2A16-4B8F-A8AE-A1B342610E20}"/>
                </a:ext>
              </a:extLst>
            </p:cNvPr>
            <p:cNvCxnSpPr>
              <a:cxnSpLocks/>
              <a:stCxn id="99" idx="2"/>
              <a:endCxn id="104" idx="0"/>
            </p:cNvCxnSpPr>
            <p:nvPr/>
          </p:nvCxnSpPr>
          <p:spPr>
            <a:xfrm>
              <a:off x="8994940" y="5258157"/>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33F5C99-91E1-4B50-9FCF-8036288A1943}"/>
                </a:ext>
              </a:extLst>
            </p:cNvPr>
            <p:cNvSpPr txBox="1"/>
            <p:nvPr/>
          </p:nvSpPr>
          <p:spPr>
            <a:xfrm>
              <a:off x="7732244" y="2989536"/>
              <a:ext cx="292620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pic>
          <p:nvPicPr>
            <p:cNvPr id="108" name="图形 107">
              <a:extLst>
                <a:ext uri="{FF2B5EF4-FFF2-40B4-BE49-F238E27FC236}">
                  <a16:creationId xmlns:a16="http://schemas.microsoft.com/office/drawing/2014/main" id="{E298412F-1800-478B-99D7-4C0152FF90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4801250"/>
              <a:ext cx="400756" cy="400756"/>
            </a:xfrm>
            <a:prstGeom prst="rect">
              <a:avLst/>
            </a:prstGeom>
          </p:spPr>
        </p:pic>
        <p:cxnSp>
          <p:nvCxnSpPr>
            <p:cNvPr id="109" name="直接箭头连接符 108">
              <a:extLst>
                <a:ext uri="{FF2B5EF4-FFF2-40B4-BE49-F238E27FC236}">
                  <a16:creationId xmlns:a16="http://schemas.microsoft.com/office/drawing/2014/main" id="{70D63707-FF47-4A12-AFB9-6A7CD5E44C35}"/>
                </a:ext>
              </a:extLst>
            </p:cNvPr>
            <p:cNvCxnSpPr>
              <a:cxnSpLocks/>
              <a:stCxn id="95" idx="0"/>
              <a:endCxn id="107" idx="2"/>
            </p:cNvCxnSpPr>
            <p:nvPr/>
          </p:nvCxnSpPr>
          <p:spPr>
            <a:xfrm flipV="1">
              <a:off x="8993796" y="3468515"/>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74F03563-7A09-4C12-8CBB-5FE1004FC64D}"/>
                </a:ext>
              </a:extLst>
            </p:cNvPr>
            <p:cNvSpPr txBox="1"/>
            <p:nvPr/>
          </p:nvSpPr>
          <p:spPr>
            <a:xfrm>
              <a:off x="9113997" y="3534948"/>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5CD487A9-DBAC-482E-B5BB-45A1042619DD}"/>
                </a:ext>
              </a:extLst>
            </p:cNvPr>
            <p:cNvSpPr txBox="1"/>
            <p:nvPr/>
          </p:nvSpPr>
          <p:spPr>
            <a:xfrm>
              <a:off x="7714317" y="2142651"/>
              <a:ext cx="310945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pic>
          <p:nvPicPr>
            <p:cNvPr id="113" name="图形 112">
              <a:extLst>
                <a:ext uri="{FF2B5EF4-FFF2-40B4-BE49-F238E27FC236}">
                  <a16:creationId xmlns:a16="http://schemas.microsoft.com/office/drawing/2014/main" id="{BDE1122A-1982-4778-9672-4728CECB202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5638016"/>
              <a:ext cx="400756" cy="400756"/>
            </a:xfrm>
            <a:prstGeom prst="rect">
              <a:avLst/>
            </a:prstGeom>
          </p:spPr>
        </p:pic>
        <p:cxnSp>
          <p:nvCxnSpPr>
            <p:cNvPr id="114" name="直接箭头连接符 113">
              <a:extLst>
                <a:ext uri="{FF2B5EF4-FFF2-40B4-BE49-F238E27FC236}">
                  <a16:creationId xmlns:a16="http://schemas.microsoft.com/office/drawing/2014/main" id="{468CDD2B-913B-40F2-AF53-F554CA881693}"/>
                </a:ext>
              </a:extLst>
            </p:cNvPr>
            <p:cNvCxnSpPr>
              <a:cxnSpLocks/>
              <a:stCxn id="107" idx="0"/>
              <a:endCxn id="112" idx="2"/>
            </p:cNvCxnSpPr>
            <p:nvPr/>
          </p:nvCxnSpPr>
          <p:spPr>
            <a:xfrm flipH="1" flipV="1">
              <a:off x="8987969" y="2621630"/>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208934" cy="475612"/>
          </a:xfrm>
        </p:spPr>
        <p:txBody>
          <a:bodyPr/>
          <a:lstStyle/>
          <a:p>
            <a:r>
              <a:rPr lang="en-US" dirty="0"/>
              <a:t>Ⅱ. </a:t>
            </a:r>
            <a:r>
              <a:rPr lang="en-US" altLang="zh-CN" dirty="0"/>
              <a:t>Business Architecture Analysis: </a:t>
            </a:r>
            <a:r>
              <a:rPr lang="en-US" altLang="zh-CN" dirty="0">
                <a:solidFill>
                  <a:schemeClr val="accent1"/>
                </a:solidFill>
              </a:rPr>
              <a:t>Daily Consumption (2/2)</a:t>
            </a:r>
          </a:p>
        </p:txBody>
      </p:sp>
      <p:sp>
        <p:nvSpPr>
          <p:cNvPr id="219" name="Rectangle 4">
            <a:extLst>
              <a:ext uri="{FF2B5EF4-FFF2-40B4-BE49-F238E27FC236}">
                <a16:creationId xmlns:a16="http://schemas.microsoft.com/office/drawing/2014/main" id="{9EE3B83F-CE91-445F-B453-A66E305D7E04}"/>
              </a:ext>
            </a:extLst>
          </p:cNvPr>
          <p:cNvSpPr/>
          <p:nvPr/>
        </p:nvSpPr>
        <p:spPr>
          <a:xfrm>
            <a:off x="7439520" y="918571"/>
            <a:ext cx="4277350"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(More Discount)</a:t>
            </a:r>
          </a:p>
        </p:txBody>
      </p:sp>
      <p:sp>
        <p:nvSpPr>
          <p:cNvPr id="220" name="Rectangle 4">
            <a:extLst>
              <a:ext uri="{FF2B5EF4-FFF2-40B4-BE49-F238E27FC236}">
                <a16:creationId xmlns:a16="http://schemas.microsoft.com/office/drawing/2014/main" id="{38089F72-6223-4483-99B0-508B549CB2E2}"/>
              </a:ext>
            </a:extLst>
          </p:cNvPr>
          <p:cNvSpPr/>
          <p:nvPr/>
        </p:nvSpPr>
        <p:spPr>
          <a:xfrm>
            <a:off x="1205757" y="918572"/>
            <a:ext cx="536621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Multiple options: Per-Use Card / Monthly / Annual Pass</a:t>
            </a:r>
          </a:p>
        </p:txBody>
      </p:sp>
      <p:grpSp>
        <p:nvGrpSpPr>
          <p:cNvPr id="223" name="Group 52">
            <a:extLst>
              <a:ext uri="{FF2B5EF4-FFF2-40B4-BE49-F238E27FC236}">
                <a16:creationId xmlns:a16="http://schemas.microsoft.com/office/drawing/2014/main" id="{02149CFA-E0EF-4BEC-AFE9-1C1C67FD2223}"/>
              </a:ext>
            </a:extLst>
          </p:cNvPr>
          <p:cNvGrpSpPr/>
          <p:nvPr/>
        </p:nvGrpSpPr>
        <p:grpSpPr>
          <a:xfrm>
            <a:off x="570781" y="903053"/>
            <a:ext cx="526499" cy="526499"/>
            <a:chOff x="7567283" y="2957120"/>
            <a:chExt cx="678581" cy="678581"/>
          </a:xfrm>
        </p:grpSpPr>
        <p:sp>
          <p:nvSpPr>
            <p:cNvPr id="224" name="Freeform 19">
              <a:extLst>
                <a:ext uri="{FF2B5EF4-FFF2-40B4-BE49-F238E27FC236}">
                  <a16:creationId xmlns:a16="http://schemas.microsoft.com/office/drawing/2014/main" id="{2D32BD55-DD7A-47A3-9E47-BF7DAF6F1DC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5" name="Oval 43">
              <a:extLst>
                <a:ext uri="{FF2B5EF4-FFF2-40B4-BE49-F238E27FC236}">
                  <a16:creationId xmlns:a16="http://schemas.microsoft.com/office/drawing/2014/main" id="{E76B92C4-116C-4CC4-8FEE-61D4AC870F4A}"/>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26" name="Group 52">
            <a:extLst>
              <a:ext uri="{FF2B5EF4-FFF2-40B4-BE49-F238E27FC236}">
                <a16:creationId xmlns:a16="http://schemas.microsoft.com/office/drawing/2014/main" id="{02DB55F7-18CB-4959-B581-C6A4B025DAA1}"/>
              </a:ext>
            </a:extLst>
          </p:cNvPr>
          <p:cNvGrpSpPr/>
          <p:nvPr/>
        </p:nvGrpSpPr>
        <p:grpSpPr>
          <a:xfrm>
            <a:off x="6812376" y="902986"/>
            <a:ext cx="526499" cy="526499"/>
            <a:chOff x="7567283" y="2957120"/>
            <a:chExt cx="678581" cy="678581"/>
          </a:xfrm>
        </p:grpSpPr>
        <p:sp>
          <p:nvSpPr>
            <p:cNvPr id="227" name="Freeform 19">
              <a:extLst>
                <a:ext uri="{FF2B5EF4-FFF2-40B4-BE49-F238E27FC236}">
                  <a16:creationId xmlns:a16="http://schemas.microsoft.com/office/drawing/2014/main" id="{ADAE39BE-4717-4082-9971-57492E3A0CC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8" name="Oval 43">
              <a:extLst>
                <a:ext uri="{FF2B5EF4-FFF2-40B4-BE49-F238E27FC236}">
                  <a16:creationId xmlns:a16="http://schemas.microsoft.com/office/drawing/2014/main" id="{0AA21F80-FB87-4915-884E-68E12C6E1A9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230" name="图形 229">
            <a:extLst>
              <a:ext uri="{FF2B5EF4-FFF2-40B4-BE49-F238E27FC236}">
                <a16:creationId xmlns:a16="http://schemas.microsoft.com/office/drawing/2014/main" id="{04011A2C-EA36-4CC6-9A9E-06C47CC93C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8369" y="975258"/>
            <a:ext cx="374512" cy="374512"/>
          </a:xfrm>
          <a:prstGeom prst="rect">
            <a:avLst/>
          </a:prstGeom>
        </p:spPr>
      </p:pic>
      <p:pic>
        <p:nvPicPr>
          <p:cNvPr id="5" name="图形 4">
            <a:extLst>
              <a:ext uri="{FF2B5EF4-FFF2-40B4-BE49-F238E27FC236}">
                <a16:creationId xmlns:a16="http://schemas.microsoft.com/office/drawing/2014/main" id="{86E16AD7-0E67-4266-BB9E-880CA4BA90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3232" y="984581"/>
            <a:ext cx="359496" cy="359496"/>
          </a:xfrm>
          <a:prstGeom prst="rect">
            <a:avLst/>
          </a:prstGeom>
        </p:spPr>
      </p:pic>
      <p:sp>
        <p:nvSpPr>
          <p:cNvPr id="2" name="Slide Number Placeholder 1">
            <a:extLst>
              <a:ext uri="{FF2B5EF4-FFF2-40B4-BE49-F238E27FC236}">
                <a16:creationId xmlns:a16="http://schemas.microsoft.com/office/drawing/2014/main" id="{6F30A8CA-82C3-B047-BC35-CC67B6B2392D}"/>
              </a:ext>
            </a:extLst>
          </p:cNvPr>
          <p:cNvSpPr>
            <a:spLocks noGrp="1"/>
          </p:cNvSpPr>
          <p:nvPr>
            <p:ph type="sldNum" sz="quarter" idx="4"/>
          </p:nvPr>
        </p:nvSpPr>
        <p:spPr/>
        <p:txBody>
          <a:bodyPr/>
          <a:lstStyle/>
          <a:p>
            <a:fld id="{B8DA0876-81C4-5441-91EC-577A37FCAA9C}" type="slidenum">
              <a:rPr lang="en-CN" smtClean="0"/>
              <a:pPr/>
              <a:t>10</a:t>
            </a:fld>
            <a:endParaRPr lang="en-CN"/>
          </a:p>
        </p:txBody>
      </p:sp>
    </p:spTree>
    <p:extLst>
      <p:ext uri="{BB962C8B-B14F-4D97-AF65-F5344CB8AC3E}">
        <p14:creationId xmlns:p14="http://schemas.microsoft.com/office/powerpoint/2010/main" val="6099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占位符 50">
            <a:extLst>
              <a:ext uri="{FF2B5EF4-FFF2-40B4-BE49-F238E27FC236}">
                <a16:creationId xmlns:a16="http://schemas.microsoft.com/office/drawing/2014/main" id="{11FB4FE8-E998-40C6-A950-2E40D67B9AD1}"/>
              </a:ext>
            </a:extLst>
          </p:cNvPr>
          <p:cNvSpPr>
            <a:spLocks noGrp="1"/>
          </p:cNvSpPr>
          <p:nvPr>
            <p:ph type="body" sz="quarter" idx="10"/>
          </p:nvPr>
        </p:nvSpPr>
        <p:spPr>
          <a:xfrm>
            <a:off x="787786" y="257160"/>
            <a:ext cx="8901904" cy="475612"/>
          </a:xfrm>
        </p:spPr>
        <p:txBody>
          <a:bodyPr/>
          <a:lstStyle/>
          <a:p>
            <a:r>
              <a:rPr lang="en-US" dirty="0"/>
              <a:t>Ⅱ. </a:t>
            </a:r>
            <a:r>
              <a:rPr lang="en-US" altLang="zh-CN" dirty="0"/>
              <a:t>Business Architecture Analysis: </a:t>
            </a:r>
            <a:r>
              <a:rPr lang="en-US" altLang="zh-CN" dirty="0">
                <a:solidFill>
                  <a:schemeClr val="accent1"/>
                </a:solidFill>
              </a:rPr>
              <a:t>Contract Termination (1/4)</a:t>
            </a:r>
          </a:p>
        </p:txBody>
      </p:sp>
      <p:sp>
        <p:nvSpPr>
          <p:cNvPr id="97" name="矩形 96">
            <a:extLst>
              <a:ext uri="{FF2B5EF4-FFF2-40B4-BE49-F238E27FC236}">
                <a16:creationId xmlns:a16="http://schemas.microsoft.com/office/drawing/2014/main" id="{74792B48-0575-4FB1-A4F3-2BFD7BAEE3FC}"/>
              </a:ext>
            </a:extLst>
          </p:cNvPr>
          <p:cNvSpPr/>
          <p:nvPr/>
        </p:nvSpPr>
        <p:spPr>
          <a:xfrm>
            <a:off x="1002878" y="2113498"/>
            <a:ext cx="1017858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8" name="矩形 97">
            <a:extLst>
              <a:ext uri="{FF2B5EF4-FFF2-40B4-BE49-F238E27FC236}">
                <a16:creationId xmlns:a16="http://schemas.microsoft.com/office/drawing/2014/main" id="{7E758AF3-05C9-4A72-9448-588CB578A594}"/>
              </a:ext>
            </a:extLst>
          </p:cNvPr>
          <p:cNvSpPr/>
          <p:nvPr/>
        </p:nvSpPr>
        <p:spPr>
          <a:xfrm>
            <a:off x="1010534" y="1552958"/>
            <a:ext cx="10170932"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4803DE91-5318-4045-ADAE-532B83FE66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670" y="2529808"/>
            <a:ext cx="561854" cy="561854"/>
          </a:xfrm>
          <a:prstGeom prst="rect">
            <a:avLst/>
          </a:prstGeom>
        </p:spPr>
      </p:pic>
      <p:sp>
        <p:nvSpPr>
          <p:cNvPr id="130" name="文本框 129">
            <a:extLst>
              <a:ext uri="{FF2B5EF4-FFF2-40B4-BE49-F238E27FC236}">
                <a16:creationId xmlns:a16="http://schemas.microsoft.com/office/drawing/2014/main" id="{C6676D71-0A88-4B7D-AE12-0E66A1C9AD1E}"/>
              </a:ext>
            </a:extLst>
          </p:cNvPr>
          <p:cNvSpPr txBox="1"/>
          <p:nvPr/>
        </p:nvSpPr>
        <p:spPr>
          <a:xfrm>
            <a:off x="2759281" y="2149930"/>
            <a:ext cx="87753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753B70D-46FF-4EEE-B731-4BE6A5F4D50E}"/>
              </a:ext>
            </a:extLst>
          </p:cNvPr>
          <p:cNvSpPr/>
          <p:nvPr/>
        </p:nvSpPr>
        <p:spPr>
          <a:xfrm>
            <a:off x="1156583" y="4814422"/>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32" name="组合 131">
            <a:extLst>
              <a:ext uri="{FF2B5EF4-FFF2-40B4-BE49-F238E27FC236}">
                <a16:creationId xmlns:a16="http://schemas.microsoft.com/office/drawing/2014/main" id="{3023A3D9-18F6-4FD9-ABEF-A118FB1B89CD}"/>
              </a:ext>
            </a:extLst>
          </p:cNvPr>
          <p:cNvGrpSpPr/>
          <p:nvPr/>
        </p:nvGrpSpPr>
        <p:grpSpPr>
          <a:xfrm>
            <a:off x="1156584" y="3411542"/>
            <a:ext cx="4072026" cy="561854"/>
            <a:chOff x="3859729" y="3695712"/>
            <a:chExt cx="4072026" cy="561854"/>
          </a:xfrm>
        </p:grpSpPr>
        <p:sp>
          <p:nvSpPr>
            <p:cNvPr id="133" name="文本框 132">
              <a:extLst>
                <a:ext uri="{FF2B5EF4-FFF2-40B4-BE49-F238E27FC236}">
                  <a16:creationId xmlns:a16="http://schemas.microsoft.com/office/drawing/2014/main" id="{BCFE9332-BD27-4D4B-8F3C-21497F7B1609}"/>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34" name="矩形 133">
              <a:extLst>
                <a:ext uri="{FF2B5EF4-FFF2-40B4-BE49-F238E27FC236}">
                  <a16:creationId xmlns:a16="http://schemas.microsoft.com/office/drawing/2014/main" id="{546325EA-6343-46D3-BE92-24DC9CF5B764}"/>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5" name="直接箭头连接符 134">
            <a:extLst>
              <a:ext uri="{FF2B5EF4-FFF2-40B4-BE49-F238E27FC236}">
                <a16:creationId xmlns:a16="http://schemas.microsoft.com/office/drawing/2014/main" id="{AEE84555-CF9D-47A4-AD03-F2199C21BFE3}"/>
              </a:ext>
            </a:extLst>
          </p:cNvPr>
          <p:cNvCxnSpPr>
            <a:cxnSpLocks/>
            <a:stCxn id="129" idx="2"/>
            <a:endCxn id="134" idx="0"/>
          </p:cNvCxnSpPr>
          <p:nvPr/>
        </p:nvCxnSpPr>
        <p:spPr>
          <a:xfrm>
            <a:off x="3192597" y="3091662"/>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A2522FE3-EAF3-488B-9C5A-4D9BAD013927}"/>
              </a:ext>
            </a:extLst>
          </p:cNvPr>
          <p:cNvCxnSpPr>
            <a:cxnSpLocks/>
            <a:stCxn id="134" idx="2"/>
            <a:endCxn id="131" idx="0"/>
          </p:cNvCxnSpPr>
          <p:nvPr/>
        </p:nvCxnSpPr>
        <p:spPr>
          <a:xfrm flipH="1">
            <a:off x="3192596" y="3973396"/>
            <a:ext cx="1" cy="841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5148C503-018D-4977-97BC-3EB0D96A6478}"/>
              </a:ext>
            </a:extLst>
          </p:cNvPr>
          <p:cNvGrpSpPr/>
          <p:nvPr/>
        </p:nvGrpSpPr>
        <p:grpSpPr>
          <a:xfrm>
            <a:off x="7032684" y="4082745"/>
            <a:ext cx="4037047" cy="561854"/>
            <a:chOff x="10836285" y="5845046"/>
            <a:chExt cx="4037047" cy="561854"/>
          </a:xfrm>
        </p:grpSpPr>
        <p:sp>
          <p:nvSpPr>
            <p:cNvPr id="138" name="文本框 137">
              <a:extLst>
                <a:ext uri="{FF2B5EF4-FFF2-40B4-BE49-F238E27FC236}">
                  <a16:creationId xmlns:a16="http://schemas.microsoft.com/office/drawing/2014/main" id="{95B4ACB7-9B0C-4993-A8CA-C11CEE5B6A02}"/>
                </a:ext>
              </a:extLst>
            </p:cNvPr>
            <p:cNvSpPr txBox="1"/>
            <p:nvPr/>
          </p:nvSpPr>
          <p:spPr>
            <a:xfrm>
              <a:off x="11628291" y="5935683"/>
              <a:ext cx="280211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Impose Fines on Buyer</a:t>
              </a:r>
              <a:endParaRPr lang="zh-CN" altLang="en-US"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A281542B-4D25-4774-8FE3-3E40D1788E26}"/>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8" name="图形 147">
              <a:extLst>
                <a:ext uri="{FF2B5EF4-FFF2-40B4-BE49-F238E27FC236}">
                  <a16:creationId xmlns:a16="http://schemas.microsoft.com/office/drawing/2014/main" id="{A14C7762-4CCA-474C-9010-0B597F259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grpSp>
        <p:nvGrpSpPr>
          <p:cNvPr id="149" name="组合 148">
            <a:extLst>
              <a:ext uri="{FF2B5EF4-FFF2-40B4-BE49-F238E27FC236}">
                <a16:creationId xmlns:a16="http://schemas.microsoft.com/office/drawing/2014/main" id="{AEEBF9B3-3EFF-4ECE-8AD7-B21FF47B5D28}"/>
              </a:ext>
            </a:extLst>
          </p:cNvPr>
          <p:cNvGrpSpPr/>
          <p:nvPr/>
        </p:nvGrpSpPr>
        <p:grpSpPr>
          <a:xfrm>
            <a:off x="7016339" y="4985026"/>
            <a:ext cx="4072026" cy="561854"/>
            <a:chOff x="9236682" y="2880454"/>
            <a:chExt cx="4072026" cy="561854"/>
          </a:xfrm>
        </p:grpSpPr>
        <p:sp>
          <p:nvSpPr>
            <p:cNvPr id="150" name="文本框 149">
              <a:extLst>
                <a:ext uri="{FF2B5EF4-FFF2-40B4-BE49-F238E27FC236}">
                  <a16:creationId xmlns:a16="http://schemas.microsoft.com/office/drawing/2014/main" id="{F026EAF1-2E52-494D-923E-46A7127B24E0}"/>
                </a:ext>
              </a:extLst>
            </p:cNvPr>
            <p:cNvSpPr txBox="1"/>
            <p:nvPr/>
          </p:nvSpPr>
          <p:spPr>
            <a:xfrm>
              <a:off x="10237220" y="2986724"/>
              <a:ext cx="2685758"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93E16F18-7E04-45A8-9F3B-D8DC6AA2E2FF}"/>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2" name="直接箭头连接符 151">
            <a:extLst>
              <a:ext uri="{FF2B5EF4-FFF2-40B4-BE49-F238E27FC236}">
                <a16:creationId xmlns:a16="http://schemas.microsoft.com/office/drawing/2014/main" id="{A7F9B49D-15BF-40CE-8B80-7F3B2B52E6E0}"/>
              </a:ext>
            </a:extLst>
          </p:cNvPr>
          <p:cNvCxnSpPr>
            <a:cxnSpLocks/>
            <a:stCxn id="139" idx="2"/>
            <a:endCxn id="151" idx="0"/>
          </p:cNvCxnSpPr>
          <p:nvPr/>
        </p:nvCxnSpPr>
        <p:spPr>
          <a:xfrm>
            <a:off x="9051208" y="4644599"/>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9004FE14-C60B-4953-8E90-71C7CDCFEE3B}"/>
              </a:ext>
            </a:extLst>
          </p:cNvPr>
          <p:cNvGrpSpPr/>
          <p:nvPr/>
        </p:nvGrpSpPr>
        <p:grpSpPr>
          <a:xfrm>
            <a:off x="7016339" y="5837272"/>
            <a:ext cx="4072026" cy="561854"/>
            <a:chOff x="9903268" y="5700337"/>
            <a:chExt cx="4072026" cy="561854"/>
          </a:xfrm>
        </p:grpSpPr>
        <p:sp>
          <p:nvSpPr>
            <p:cNvPr id="155" name="矩形 154">
              <a:extLst>
                <a:ext uri="{FF2B5EF4-FFF2-40B4-BE49-F238E27FC236}">
                  <a16:creationId xmlns:a16="http://schemas.microsoft.com/office/drawing/2014/main" id="{BCC4F3AB-DFB5-4904-A8CE-5B7AB9550297}"/>
                </a:ext>
              </a:extLst>
            </p:cNvPr>
            <p:cNvSpPr/>
            <p:nvPr/>
          </p:nvSpPr>
          <p:spPr>
            <a:xfrm>
              <a:off x="9903268" y="5700337"/>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文本框 153">
              <a:extLst>
                <a:ext uri="{FF2B5EF4-FFF2-40B4-BE49-F238E27FC236}">
                  <a16:creationId xmlns:a16="http://schemas.microsoft.com/office/drawing/2014/main" id="{304F5E26-8522-4772-91F7-CD421232EED4}"/>
                </a:ext>
              </a:extLst>
            </p:cNvPr>
            <p:cNvSpPr txBox="1"/>
            <p:nvPr/>
          </p:nvSpPr>
          <p:spPr>
            <a:xfrm>
              <a:off x="10717791" y="5785819"/>
              <a:ext cx="3058811" cy="369332"/>
            </a:xfrm>
            <a:prstGeom prst="rect">
              <a:avLst/>
            </a:prstGeom>
            <a:noFill/>
            <a:ln w="6350" cap="flat">
              <a:noFill/>
              <a:miter lim="800000"/>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Left to Buyer</a:t>
              </a:r>
              <a:endParaRPr lang="zh-CN" altLang="en-US" dirty="0">
                <a:latin typeface="Times New Roman" panose="02020603050405020304" pitchFamily="18" charset="0"/>
                <a:cs typeface="Times New Roman" panose="02020603050405020304" pitchFamily="18" charset="0"/>
              </a:endParaRPr>
            </a:p>
          </p:txBody>
        </p:sp>
      </p:grpSp>
      <p:cxnSp>
        <p:nvCxnSpPr>
          <p:cNvPr id="156" name="直接箭头连接符 155">
            <a:extLst>
              <a:ext uri="{FF2B5EF4-FFF2-40B4-BE49-F238E27FC236}">
                <a16:creationId xmlns:a16="http://schemas.microsoft.com/office/drawing/2014/main" id="{B0C04671-C89E-4999-B7A5-756B95460325}"/>
              </a:ext>
            </a:extLst>
          </p:cNvPr>
          <p:cNvCxnSpPr>
            <a:cxnSpLocks/>
            <a:stCxn id="151" idx="2"/>
            <a:endCxn id="155" idx="0"/>
          </p:cNvCxnSpPr>
          <p:nvPr/>
        </p:nvCxnSpPr>
        <p:spPr>
          <a:xfrm>
            <a:off x="9052352" y="5546880"/>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56ADD5AC-BB13-420D-A7BB-5C8DE307540E}"/>
              </a:ext>
            </a:extLst>
          </p:cNvPr>
          <p:cNvSpPr txBox="1"/>
          <p:nvPr/>
        </p:nvSpPr>
        <p:spPr>
          <a:xfrm>
            <a:off x="3261230" y="3050030"/>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cxnSp>
        <p:nvCxnSpPr>
          <p:cNvPr id="158" name="连接符: 肘形 157">
            <a:extLst>
              <a:ext uri="{FF2B5EF4-FFF2-40B4-BE49-F238E27FC236}">
                <a16:creationId xmlns:a16="http://schemas.microsoft.com/office/drawing/2014/main" id="{4BACEDE0-1C3A-4551-A0C1-D1CD015E0251}"/>
              </a:ext>
            </a:extLst>
          </p:cNvPr>
          <p:cNvCxnSpPr>
            <a:cxnSpLocks/>
            <a:stCxn id="131" idx="3"/>
            <a:endCxn id="139" idx="1"/>
          </p:cNvCxnSpPr>
          <p:nvPr/>
        </p:nvCxnSpPr>
        <p:spPr>
          <a:xfrm flipV="1">
            <a:off x="5228609" y="4363672"/>
            <a:ext cx="1804075" cy="68697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F3235A94-2FC1-4FA9-B980-84DDD8B359C3}"/>
              </a:ext>
            </a:extLst>
          </p:cNvPr>
          <p:cNvCxnSpPr>
            <a:cxnSpLocks/>
            <a:stCxn id="155" idx="1"/>
            <a:endCxn id="131" idx="2"/>
          </p:cNvCxnSpPr>
          <p:nvPr/>
        </p:nvCxnSpPr>
        <p:spPr>
          <a:xfrm rot="10800000">
            <a:off x="3192597" y="5286863"/>
            <a:ext cx="3823743" cy="83133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0" name="图形 159">
            <a:extLst>
              <a:ext uri="{FF2B5EF4-FFF2-40B4-BE49-F238E27FC236}">
                <a16:creationId xmlns:a16="http://schemas.microsoft.com/office/drawing/2014/main" id="{DCE5B6A6-6B60-46A2-84A7-92FC7F5C58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807" y="3499516"/>
            <a:ext cx="397427" cy="397427"/>
          </a:xfrm>
          <a:prstGeom prst="rect">
            <a:avLst/>
          </a:prstGeom>
        </p:spPr>
      </p:pic>
      <p:pic>
        <p:nvPicPr>
          <p:cNvPr id="161" name="图形 160">
            <a:extLst>
              <a:ext uri="{FF2B5EF4-FFF2-40B4-BE49-F238E27FC236}">
                <a16:creationId xmlns:a16="http://schemas.microsoft.com/office/drawing/2014/main" id="{14869496-123B-42DD-B81F-44C862ADD4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25" y="5074640"/>
            <a:ext cx="400756" cy="400756"/>
          </a:xfrm>
          <a:prstGeom prst="rect">
            <a:avLst/>
          </a:prstGeom>
        </p:spPr>
      </p:pic>
      <p:pic>
        <p:nvPicPr>
          <p:cNvPr id="162" name="图形 161">
            <a:extLst>
              <a:ext uri="{FF2B5EF4-FFF2-40B4-BE49-F238E27FC236}">
                <a16:creationId xmlns:a16="http://schemas.microsoft.com/office/drawing/2014/main" id="{489CF35D-2BA9-4682-84AD-01F704CE5C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4403" y="5903364"/>
            <a:ext cx="400756" cy="400756"/>
          </a:xfrm>
          <a:prstGeom prst="rect">
            <a:avLst/>
          </a:prstGeom>
        </p:spPr>
      </p:pic>
      <p:sp>
        <p:nvSpPr>
          <p:cNvPr id="182" name="Rectangle 4">
            <a:extLst>
              <a:ext uri="{FF2B5EF4-FFF2-40B4-BE49-F238E27FC236}">
                <a16:creationId xmlns:a16="http://schemas.microsoft.com/office/drawing/2014/main" id="{F49D2B1F-B7CE-4E16-B2C9-620D47A5CCA2}"/>
              </a:ext>
            </a:extLst>
          </p:cNvPr>
          <p:cNvSpPr/>
          <p:nvPr/>
        </p:nvSpPr>
        <p:spPr>
          <a:xfrm>
            <a:off x="5721556" y="872851"/>
            <a:ext cx="3504789"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sp>
        <p:nvSpPr>
          <p:cNvPr id="183" name="Rectangle 4">
            <a:extLst>
              <a:ext uri="{FF2B5EF4-FFF2-40B4-BE49-F238E27FC236}">
                <a16:creationId xmlns:a16="http://schemas.microsoft.com/office/drawing/2014/main" id="{C57152C6-6173-4C89-80B7-199DBC0024C4}"/>
              </a:ext>
            </a:extLst>
          </p:cNvPr>
          <p:cNvSpPr/>
          <p:nvPr/>
        </p:nvSpPr>
        <p:spPr>
          <a:xfrm>
            <a:off x="1205757" y="872852"/>
            <a:ext cx="374857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grpSp>
        <p:nvGrpSpPr>
          <p:cNvPr id="186" name="Group 52">
            <a:extLst>
              <a:ext uri="{FF2B5EF4-FFF2-40B4-BE49-F238E27FC236}">
                <a16:creationId xmlns:a16="http://schemas.microsoft.com/office/drawing/2014/main" id="{9DE5D358-9FE7-49EF-A436-22A8DFCBE737}"/>
              </a:ext>
            </a:extLst>
          </p:cNvPr>
          <p:cNvGrpSpPr/>
          <p:nvPr/>
        </p:nvGrpSpPr>
        <p:grpSpPr>
          <a:xfrm>
            <a:off x="570781" y="857333"/>
            <a:ext cx="526499" cy="526499"/>
            <a:chOff x="7567283" y="2957120"/>
            <a:chExt cx="678581" cy="678581"/>
          </a:xfrm>
        </p:grpSpPr>
        <p:sp>
          <p:nvSpPr>
            <p:cNvPr id="187" name="Freeform 19">
              <a:extLst>
                <a:ext uri="{FF2B5EF4-FFF2-40B4-BE49-F238E27FC236}">
                  <a16:creationId xmlns:a16="http://schemas.microsoft.com/office/drawing/2014/main" id="{F126A0B0-77AC-4108-8096-4B1D69DEC376}"/>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8" name="Oval 43">
              <a:extLst>
                <a:ext uri="{FF2B5EF4-FFF2-40B4-BE49-F238E27FC236}">
                  <a16:creationId xmlns:a16="http://schemas.microsoft.com/office/drawing/2014/main" id="{255C454D-8472-4DAF-B406-ED1FDAA19AC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89" name="Group 52">
            <a:extLst>
              <a:ext uri="{FF2B5EF4-FFF2-40B4-BE49-F238E27FC236}">
                <a16:creationId xmlns:a16="http://schemas.microsoft.com/office/drawing/2014/main" id="{244E5CFD-071A-4E98-9813-286E1537BA1F}"/>
              </a:ext>
            </a:extLst>
          </p:cNvPr>
          <p:cNvGrpSpPr/>
          <p:nvPr/>
        </p:nvGrpSpPr>
        <p:grpSpPr>
          <a:xfrm>
            <a:off x="5094412" y="857266"/>
            <a:ext cx="526499" cy="526499"/>
            <a:chOff x="7567283" y="2957120"/>
            <a:chExt cx="678581" cy="678581"/>
          </a:xfrm>
        </p:grpSpPr>
        <p:sp>
          <p:nvSpPr>
            <p:cNvPr id="190" name="Freeform 19">
              <a:extLst>
                <a:ext uri="{FF2B5EF4-FFF2-40B4-BE49-F238E27FC236}">
                  <a16:creationId xmlns:a16="http://schemas.microsoft.com/office/drawing/2014/main" id="{6ED948F5-D251-41DB-8566-AB21BC36DB8F}"/>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1" name="Oval 43">
              <a:extLst>
                <a:ext uri="{FF2B5EF4-FFF2-40B4-BE49-F238E27FC236}">
                  <a16:creationId xmlns:a16="http://schemas.microsoft.com/office/drawing/2014/main" id="{EB19693C-941E-4222-A2E0-E4FA29CF8B3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92" name="图形 191">
            <a:extLst>
              <a:ext uri="{FF2B5EF4-FFF2-40B4-BE49-F238E27FC236}">
                <a16:creationId xmlns:a16="http://schemas.microsoft.com/office/drawing/2014/main" id="{FD3F6BC4-FF6F-412D-8B20-85C9C8B839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55" y="908301"/>
            <a:ext cx="395749" cy="395749"/>
          </a:xfrm>
          <a:prstGeom prst="rect">
            <a:avLst/>
          </a:prstGeom>
        </p:spPr>
      </p:pic>
      <p:pic>
        <p:nvPicPr>
          <p:cNvPr id="193" name="图形 192">
            <a:extLst>
              <a:ext uri="{FF2B5EF4-FFF2-40B4-BE49-F238E27FC236}">
                <a16:creationId xmlns:a16="http://schemas.microsoft.com/office/drawing/2014/main" id="{F36BC938-12B3-488C-86F7-B06715BDB1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1278" y="924132"/>
            <a:ext cx="392766" cy="392766"/>
          </a:xfrm>
          <a:prstGeom prst="rect">
            <a:avLst/>
          </a:prstGeom>
        </p:spPr>
      </p:pic>
      <p:sp>
        <p:nvSpPr>
          <p:cNvPr id="2" name="Slide Number Placeholder 1">
            <a:extLst>
              <a:ext uri="{FF2B5EF4-FFF2-40B4-BE49-F238E27FC236}">
                <a16:creationId xmlns:a16="http://schemas.microsoft.com/office/drawing/2014/main" id="{80E54AB1-9A58-2948-9645-A0C8198AE7D5}"/>
              </a:ext>
            </a:extLst>
          </p:cNvPr>
          <p:cNvSpPr>
            <a:spLocks noGrp="1"/>
          </p:cNvSpPr>
          <p:nvPr>
            <p:ph type="sldNum" sz="quarter" idx="4"/>
          </p:nvPr>
        </p:nvSpPr>
        <p:spPr/>
        <p:txBody>
          <a:bodyPr/>
          <a:lstStyle/>
          <a:p>
            <a:fld id="{B8DA0876-81C4-5441-91EC-577A37FCAA9C}" type="slidenum">
              <a:rPr lang="en-CN" smtClean="0"/>
              <a:pPr/>
              <a:t>11</a:t>
            </a:fld>
            <a:endParaRPr lang="en-CN"/>
          </a:p>
        </p:txBody>
      </p:sp>
    </p:spTree>
    <p:extLst>
      <p:ext uri="{BB962C8B-B14F-4D97-AF65-F5344CB8AC3E}">
        <p14:creationId xmlns:p14="http://schemas.microsoft.com/office/powerpoint/2010/main" val="340956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(2/4)</a:t>
            </a:r>
          </a:p>
        </p:txBody>
      </p:sp>
      <p:sp>
        <p:nvSpPr>
          <p:cNvPr id="48" name="Rectangle 4">
            <a:extLst>
              <a:ext uri="{FF2B5EF4-FFF2-40B4-BE49-F238E27FC236}">
                <a16:creationId xmlns:a16="http://schemas.microsoft.com/office/drawing/2014/main" id="{F7E501C1-B885-4ED6-BB11-8AE923C1B7DC}"/>
              </a:ext>
            </a:extLst>
          </p:cNvPr>
          <p:cNvSpPr/>
          <p:nvPr/>
        </p:nvSpPr>
        <p:spPr>
          <a:xfrm>
            <a:off x="5721556" y="872851"/>
            <a:ext cx="3727244"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grpSp>
        <p:nvGrpSpPr>
          <p:cNvPr id="53" name="Group 52">
            <a:extLst>
              <a:ext uri="{FF2B5EF4-FFF2-40B4-BE49-F238E27FC236}">
                <a16:creationId xmlns:a16="http://schemas.microsoft.com/office/drawing/2014/main" id="{C2EC5E62-E3AA-49D7-B745-95DBADC5A652}"/>
              </a:ext>
            </a:extLst>
          </p:cNvPr>
          <p:cNvGrpSpPr/>
          <p:nvPr/>
        </p:nvGrpSpPr>
        <p:grpSpPr>
          <a:xfrm>
            <a:off x="570781" y="857333"/>
            <a:ext cx="526499" cy="526499"/>
            <a:chOff x="7567283" y="2957120"/>
            <a:chExt cx="678581" cy="678581"/>
          </a:xfrm>
        </p:grpSpPr>
        <p:sp>
          <p:nvSpPr>
            <p:cNvPr id="54" name="Freeform 19">
              <a:extLst>
                <a:ext uri="{FF2B5EF4-FFF2-40B4-BE49-F238E27FC236}">
                  <a16:creationId xmlns:a16="http://schemas.microsoft.com/office/drawing/2014/main" id="{ACCD4E96-0F36-4C84-97F4-A7089626F0E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Oval 43">
              <a:extLst>
                <a:ext uri="{FF2B5EF4-FFF2-40B4-BE49-F238E27FC236}">
                  <a16:creationId xmlns:a16="http://schemas.microsoft.com/office/drawing/2014/main" id="{0289353C-F744-4B99-A0F6-544DF77EB4B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56" name="Group 52">
            <a:extLst>
              <a:ext uri="{FF2B5EF4-FFF2-40B4-BE49-F238E27FC236}">
                <a16:creationId xmlns:a16="http://schemas.microsoft.com/office/drawing/2014/main" id="{5CBDAAE7-DED7-4196-837F-325A8C659956}"/>
              </a:ext>
            </a:extLst>
          </p:cNvPr>
          <p:cNvGrpSpPr/>
          <p:nvPr/>
        </p:nvGrpSpPr>
        <p:grpSpPr>
          <a:xfrm>
            <a:off x="5094412" y="857266"/>
            <a:ext cx="526499" cy="526499"/>
            <a:chOff x="7567283" y="2957120"/>
            <a:chExt cx="678581" cy="678581"/>
          </a:xfrm>
        </p:grpSpPr>
        <p:sp>
          <p:nvSpPr>
            <p:cNvPr id="57" name="Freeform 19">
              <a:extLst>
                <a:ext uri="{FF2B5EF4-FFF2-40B4-BE49-F238E27FC236}">
                  <a16:creationId xmlns:a16="http://schemas.microsoft.com/office/drawing/2014/main" id="{D3E517C6-22CF-4246-988E-7E4932A526A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Oval 43">
              <a:extLst>
                <a:ext uri="{FF2B5EF4-FFF2-40B4-BE49-F238E27FC236}">
                  <a16:creationId xmlns:a16="http://schemas.microsoft.com/office/drawing/2014/main" id="{74AA858B-D3E6-4C78-9ECD-6BA695ECF321}"/>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 name="组合 1">
            <a:extLst>
              <a:ext uri="{FF2B5EF4-FFF2-40B4-BE49-F238E27FC236}">
                <a16:creationId xmlns:a16="http://schemas.microsoft.com/office/drawing/2014/main" id="{213AAED1-34D8-450F-AC59-ACFE889288B6}"/>
              </a:ext>
            </a:extLst>
          </p:cNvPr>
          <p:cNvGrpSpPr/>
          <p:nvPr/>
        </p:nvGrpSpPr>
        <p:grpSpPr>
          <a:xfrm>
            <a:off x="926524" y="1596667"/>
            <a:ext cx="10338952" cy="5079008"/>
            <a:chOff x="957202" y="1668047"/>
            <a:chExt cx="10338952" cy="5079008"/>
          </a:xfrm>
        </p:grpSpPr>
        <p:sp>
          <p:nvSpPr>
            <p:cNvPr id="143" name="矩形 142">
              <a:extLst>
                <a:ext uri="{FF2B5EF4-FFF2-40B4-BE49-F238E27FC236}">
                  <a16:creationId xmlns:a16="http://schemas.microsoft.com/office/drawing/2014/main" id="{AD07E5F5-36FF-4786-9070-4D416B8CB2E0}"/>
                </a:ext>
              </a:extLst>
            </p:cNvPr>
            <p:cNvSpPr/>
            <p:nvPr/>
          </p:nvSpPr>
          <p:spPr>
            <a:xfrm>
              <a:off x="1000927" y="2203639"/>
              <a:ext cx="1029522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68" name="矩形 167">
              <a:extLst>
                <a:ext uri="{FF2B5EF4-FFF2-40B4-BE49-F238E27FC236}">
                  <a16:creationId xmlns:a16="http://schemas.microsoft.com/office/drawing/2014/main" id="{82687561-4199-447A-AF1A-696F8F489D11}"/>
                </a:ext>
              </a:extLst>
            </p:cNvPr>
            <p:cNvSpPr/>
            <p:nvPr/>
          </p:nvSpPr>
          <p:spPr>
            <a:xfrm>
              <a:off x="7026543" y="3310473"/>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矩形 176">
              <a:extLst>
                <a:ext uri="{FF2B5EF4-FFF2-40B4-BE49-F238E27FC236}">
                  <a16:creationId xmlns:a16="http://schemas.microsoft.com/office/drawing/2014/main" id="{225AE9B3-8126-4A6A-9FA5-D0E9CED1D3AC}"/>
                </a:ext>
              </a:extLst>
            </p:cNvPr>
            <p:cNvSpPr/>
            <p:nvPr/>
          </p:nvSpPr>
          <p:spPr>
            <a:xfrm>
              <a:off x="7016040" y="2463588"/>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4840B355-C797-4682-B681-0D030C4494FD}"/>
                </a:ext>
              </a:extLst>
            </p:cNvPr>
            <p:cNvSpPr/>
            <p:nvPr/>
          </p:nvSpPr>
          <p:spPr>
            <a:xfrm>
              <a:off x="957202" y="1668047"/>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45" name="图形 144">
              <a:extLst>
                <a:ext uri="{FF2B5EF4-FFF2-40B4-BE49-F238E27FC236}">
                  <a16:creationId xmlns:a16="http://schemas.microsoft.com/office/drawing/2014/main" id="{0E5747D4-4017-4B89-8408-76E70715B5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0853" y="2644897"/>
              <a:ext cx="561854" cy="561854"/>
            </a:xfrm>
            <a:prstGeom prst="rect">
              <a:avLst/>
            </a:prstGeom>
          </p:spPr>
        </p:pic>
        <p:sp>
          <p:nvSpPr>
            <p:cNvPr id="146" name="文本框 145">
              <a:extLst>
                <a:ext uri="{FF2B5EF4-FFF2-40B4-BE49-F238E27FC236}">
                  <a16:creationId xmlns:a16="http://schemas.microsoft.com/office/drawing/2014/main" id="{DFEFAD9C-B748-4993-A6EC-4D1AB410D00B}"/>
                </a:ext>
              </a:extLst>
            </p:cNvPr>
            <p:cNvSpPr txBox="1"/>
            <p:nvPr/>
          </p:nvSpPr>
          <p:spPr>
            <a:xfrm>
              <a:off x="2748464" y="2265019"/>
              <a:ext cx="87290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8627D86A-6960-482E-ACF2-54D5558828AF}"/>
                </a:ext>
              </a:extLst>
            </p:cNvPr>
            <p:cNvSpPr/>
            <p:nvPr/>
          </p:nvSpPr>
          <p:spPr>
            <a:xfrm>
              <a:off x="1144812" y="485326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48" name="组合 147">
              <a:extLst>
                <a:ext uri="{FF2B5EF4-FFF2-40B4-BE49-F238E27FC236}">
                  <a16:creationId xmlns:a16="http://schemas.microsoft.com/office/drawing/2014/main" id="{BF21F256-EFB9-48E1-B05B-5D1DB8CF859F}"/>
                </a:ext>
              </a:extLst>
            </p:cNvPr>
            <p:cNvGrpSpPr/>
            <p:nvPr/>
          </p:nvGrpSpPr>
          <p:grpSpPr>
            <a:xfrm>
              <a:off x="1145767" y="3526631"/>
              <a:ext cx="4072026" cy="561854"/>
              <a:chOff x="3859729" y="3695712"/>
              <a:chExt cx="4072026" cy="561854"/>
            </a:xfrm>
          </p:grpSpPr>
          <p:sp>
            <p:nvSpPr>
              <p:cNvPr id="149" name="文本框 148">
                <a:extLst>
                  <a:ext uri="{FF2B5EF4-FFF2-40B4-BE49-F238E27FC236}">
                    <a16:creationId xmlns:a16="http://schemas.microsoft.com/office/drawing/2014/main" id="{CE21CBE5-F7DA-46C7-B84D-214273B658AD}"/>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50" name="矩形 149">
                <a:extLst>
                  <a:ext uri="{FF2B5EF4-FFF2-40B4-BE49-F238E27FC236}">
                    <a16:creationId xmlns:a16="http://schemas.microsoft.com/office/drawing/2014/main" id="{CB681DAE-201A-4930-AD11-C1279732D248}"/>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1" name="直接箭头连接符 150">
              <a:extLst>
                <a:ext uri="{FF2B5EF4-FFF2-40B4-BE49-F238E27FC236}">
                  <a16:creationId xmlns:a16="http://schemas.microsoft.com/office/drawing/2014/main" id="{07E0C47D-EAE4-4CF4-8401-9B9D18F467B4}"/>
                </a:ext>
              </a:extLst>
            </p:cNvPr>
            <p:cNvCxnSpPr>
              <a:cxnSpLocks/>
              <a:stCxn id="145" idx="2"/>
              <a:endCxn id="150" idx="0"/>
            </p:cNvCxnSpPr>
            <p:nvPr/>
          </p:nvCxnSpPr>
          <p:spPr>
            <a:xfrm>
              <a:off x="3181780" y="3206751"/>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102771C-9125-4C1B-8E9B-3E419A898C65}"/>
                </a:ext>
              </a:extLst>
            </p:cNvPr>
            <p:cNvCxnSpPr>
              <a:cxnSpLocks/>
              <a:stCxn id="150" idx="2"/>
              <a:endCxn id="147" idx="0"/>
            </p:cNvCxnSpPr>
            <p:nvPr/>
          </p:nvCxnSpPr>
          <p:spPr>
            <a:xfrm flipH="1">
              <a:off x="3180825" y="4088485"/>
              <a:ext cx="955" cy="76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B208AF10-3DAE-431C-A3EC-749F7A43A46B}"/>
                </a:ext>
              </a:extLst>
            </p:cNvPr>
            <p:cNvGrpSpPr/>
            <p:nvPr/>
          </p:nvGrpSpPr>
          <p:grpSpPr>
            <a:xfrm>
              <a:off x="7021867" y="4197834"/>
              <a:ext cx="4174211" cy="561854"/>
              <a:chOff x="10836285" y="5845046"/>
              <a:chExt cx="4174211" cy="561854"/>
            </a:xfrm>
          </p:grpSpPr>
          <p:sp>
            <p:nvSpPr>
              <p:cNvPr id="154" name="文本框 153">
                <a:extLst>
                  <a:ext uri="{FF2B5EF4-FFF2-40B4-BE49-F238E27FC236}">
                    <a16:creationId xmlns:a16="http://schemas.microsoft.com/office/drawing/2014/main" id="{3555D8C9-4D6E-4BE5-98EB-5CC87DB869AA}"/>
                  </a:ext>
                </a:extLst>
              </p:cNvPr>
              <p:cNvSpPr txBox="1"/>
              <p:nvPr/>
            </p:nvSpPr>
            <p:spPr>
              <a:xfrm>
                <a:off x="11251452" y="5927921"/>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F25C8E98-64C3-479D-BA06-CAECB0CD7F34}"/>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6" name="图形 155">
                <a:extLst>
                  <a:ext uri="{FF2B5EF4-FFF2-40B4-BE49-F238E27FC236}">
                    <a16:creationId xmlns:a16="http://schemas.microsoft.com/office/drawing/2014/main" id="{26760B4C-611B-45E0-A702-D0112F8F461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pic>
          <p:nvPicPr>
            <p:cNvPr id="157" name="图形 156">
              <a:extLst>
                <a:ext uri="{FF2B5EF4-FFF2-40B4-BE49-F238E27FC236}">
                  <a16:creationId xmlns:a16="http://schemas.microsoft.com/office/drawing/2014/main" id="{326E9A45-20DF-49E1-B0F4-E7EEB89A26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359" y="3392014"/>
              <a:ext cx="415998" cy="415998"/>
            </a:xfrm>
            <a:prstGeom prst="rect">
              <a:avLst/>
            </a:prstGeom>
          </p:spPr>
        </p:pic>
        <p:sp>
          <p:nvSpPr>
            <p:cNvPr id="158" name="文本框 157">
              <a:extLst>
                <a:ext uri="{FF2B5EF4-FFF2-40B4-BE49-F238E27FC236}">
                  <a16:creationId xmlns:a16="http://schemas.microsoft.com/office/drawing/2014/main" id="{08BF3F6E-6914-4172-981E-E2F31621D3AD}"/>
                </a:ext>
              </a:extLst>
            </p:cNvPr>
            <p:cNvSpPr txBox="1"/>
            <p:nvPr/>
          </p:nvSpPr>
          <p:spPr>
            <a:xfrm>
              <a:off x="7796402" y="5189492"/>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159" name="矩形 158">
              <a:extLst>
                <a:ext uri="{FF2B5EF4-FFF2-40B4-BE49-F238E27FC236}">
                  <a16:creationId xmlns:a16="http://schemas.microsoft.com/office/drawing/2014/main" id="{7C18B2B6-7DAE-4358-B408-944FEB0F008D}"/>
                </a:ext>
              </a:extLst>
            </p:cNvPr>
            <p:cNvSpPr/>
            <p:nvPr/>
          </p:nvSpPr>
          <p:spPr>
            <a:xfrm>
              <a:off x="7005522" y="5100115"/>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0" name="直接箭头连接符 159">
              <a:extLst>
                <a:ext uri="{FF2B5EF4-FFF2-40B4-BE49-F238E27FC236}">
                  <a16:creationId xmlns:a16="http://schemas.microsoft.com/office/drawing/2014/main" id="{B4BE5A45-ED10-4A0E-B913-EE3E8B0A5996}"/>
                </a:ext>
              </a:extLst>
            </p:cNvPr>
            <p:cNvCxnSpPr>
              <a:cxnSpLocks/>
              <a:stCxn id="155" idx="2"/>
              <a:endCxn id="159" idx="0"/>
            </p:cNvCxnSpPr>
            <p:nvPr/>
          </p:nvCxnSpPr>
          <p:spPr>
            <a:xfrm>
              <a:off x="9040391" y="4759688"/>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6A727FC1-CEC9-44DA-9B53-DDDE2975A7BA}"/>
                </a:ext>
              </a:extLst>
            </p:cNvPr>
            <p:cNvSpPr txBox="1"/>
            <p:nvPr/>
          </p:nvSpPr>
          <p:spPr>
            <a:xfrm>
              <a:off x="9160592" y="4812083"/>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62" name="文本框 161">
              <a:extLst>
                <a:ext uri="{FF2B5EF4-FFF2-40B4-BE49-F238E27FC236}">
                  <a16:creationId xmlns:a16="http://schemas.microsoft.com/office/drawing/2014/main" id="{279A671A-D0D3-40FD-A215-969D32DBAF09}"/>
                </a:ext>
              </a:extLst>
            </p:cNvPr>
            <p:cNvSpPr txBox="1"/>
            <p:nvPr/>
          </p:nvSpPr>
          <p:spPr>
            <a:xfrm>
              <a:off x="7743091" y="6038613"/>
              <a:ext cx="3258971" cy="369332"/>
            </a:xfrm>
            <a:prstGeom prst="rect">
              <a:avLst/>
            </a:prstGeom>
            <a:noFill/>
            <a:ln w="6350" cap="flat">
              <a:noFill/>
              <a:miter lim="800000"/>
            </a:ln>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163" name="图形 162">
              <a:extLst>
                <a:ext uri="{FF2B5EF4-FFF2-40B4-BE49-F238E27FC236}">
                  <a16:creationId xmlns:a16="http://schemas.microsoft.com/office/drawing/2014/main" id="{DDA13A97-6650-4BAF-9DE9-1E69268155C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9558" y="2549349"/>
              <a:ext cx="380815" cy="380815"/>
            </a:xfrm>
            <a:prstGeom prst="rect">
              <a:avLst/>
            </a:prstGeom>
          </p:spPr>
        </p:pic>
        <p:sp>
          <p:nvSpPr>
            <p:cNvPr id="164" name="矩形 163">
              <a:extLst>
                <a:ext uri="{FF2B5EF4-FFF2-40B4-BE49-F238E27FC236}">
                  <a16:creationId xmlns:a16="http://schemas.microsoft.com/office/drawing/2014/main" id="{1681791E-3B2E-4C4D-94F5-F9383363B8AE}"/>
                </a:ext>
              </a:extLst>
            </p:cNvPr>
            <p:cNvSpPr/>
            <p:nvPr/>
          </p:nvSpPr>
          <p:spPr>
            <a:xfrm>
              <a:off x="7005522" y="5952361"/>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5" name="直接箭头连接符 164">
              <a:extLst>
                <a:ext uri="{FF2B5EF4-FFF2-40B4-BE49-F238E27FC236}">
                  <a16:creationId xmlns:a16="http://schemas.microsoft.com/office/drawing/2014/main" id="{A2D0A44C-6BE7-494D-BDA1-04ACEF46C103}"/>
                </a:ext>
              </a:extLst>
            </p:cNvPr>
            <p:cNvCxnSpPr>
              <a:cxnSpLocks/>
              <a:stCxn id="159" idx="2"/>
              <a:endCxn id="164" idx="0"/>
            </p:cNvCxnSpPr>
            <p:nvPr/>
          </p:nvCxnSpPr>
          <p:spPr>
            <a:xfrm>
              <a:off x="9041535" y="5661969"/>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F5AD8899-C8FB-402B-8987-C43ECAB49068}"/>
                </a:ext>
              </a:extLst>
            </p:cNvPr>
            <p:cNvSpPr txBox="1"/>
            <p:nvPr/>
          </p:nvSpPr>
          <p:spPr>
            <a:xfrm>
              <a:off x="3250413" y="3165119"/>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69" name="图形 168">
              <a:extLst>
                <a:ext uri="{FF2B5EF4-FFF2-40B4-BE49-F238E27FC236}">
                  <a16:creationId xmlns:a16="http://schemas.microsoft.com/office/drawing/2014/main" id="{4C46487C-C799-4D33-87BA-1C9F991FC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3050" y="5180664"/>
              <a:ext cx="400756" cy="400756"/>
            </a:xfrm>
            <a:prstGeom prst="rect">
              <a:avLst/>
            </a:prstGeom>
          </p:spPr>
        </p:pic>
        <p:cxnSp>
          <p:nvCxnSpPr>
            <p:cNvPr id="170" name="连接符: 肘形 169">
              <a:extLst>
                <a:ext uri="{FF2B5EF4-FFF2-40B4-BE49-F238E27FC236}">
                  <a16:creationId xmlns:a16="http://schemas.microsoft.com/office/drawing/2014/main" id="{23BB2E53-E45D-4666-9D00-0530845B89B7}"/>
                </a:ext>
              </a:extLst>
            </p:cNvPr>
            <p:cNvCxnSpPr>
              <a:cxnSpLocks/>
              <a:stCxn id="147" idx="3"/>
              <a:endCxn id="155" idx="1"/>
            </p:cNvCxnSpPr>
            <p:nvPr/>
          </p:nvCxnSpPr>
          <p:spPr>
            <a:xfrm flipV="1">
              <a:off x="5216838" y="4478761"/>
              <a:ext cx="1805029" cy="61072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1" name="连接符: 肘形 170">
              <a:extLst>
                <a:ext uri="{FF2B5EF4-FFF2-40B4-BE49-F238E27FC236}">
                  <a16:creationId xmlns:a16="http://schemas.microsoft.com/office/drawing/2014/main" id="{50DB7C22-A0EF-4BC7-9F93-0F07981905CA}"/>
                </a:ext>
              </a:extLst>
            </p:cNvPr>
            <p:cNvCxnSpPr>
              <a:cxnSpLocks/>
              <a:stCxn id="164" idx="1"/>
              <a:endCxn id="147" idx="2"/>
            </p:cNvCxnSpPr>
            <p:nvPr/>
          </p:nvCxnSpPr>
          <p:spPr>
            <a:xfrm rot="10800000">
              <a:off x="3180826" y="5325702"/>
              <a:ext cx="3824697" cy="90758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2" name="连接符: 肘形 171">
              <a:extLst>
                <a:ext uri="{FF2B5EF4-FFF2-40B4-BE49-F238E27FC236}">
                  <a16:creationId xmlns:a16="http://schemas.microsoft.com/office/drawing/2014/main" id="{815F97FE-9216-4849-8BCE-6D70642AE9AF}"/>
                </a:ext>
              </a:extLst>
            </p:cNvPr>
            <p:cNvCxnSpPr>
              <a:cxnSpLocks/>
              <a:stCxn id="145" idx="3"/>
            </p:cNvCxnSpPr>
            <p:nvPr/>
          </p:nvCxnSpPr>
          <p:spPr>
            <a:xfrm>
              <a:off x="3462707" y="2925824"/>
              <a:ext cx="2638927" cy="1552509"/>
            </a:xfrm>
            <a:prstGeom prst="bentConnector3">
              <a:avLst>
                <a:gd name="adj1" fmla="val 100628"/>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8B737A3-5AEB-4A81-9FEE-9087D5E60744}"/>
                </a:ext>
              </a:extLst>
            </p:cNvPr>
            <p:cNvCxnSpPr>
              <a:cxnSpLocks/>
              <a:stCxn id="155" idx="0"/>
              <a:endCxn id="168" idx="2"/>
            </p:cNvCxnSpPr>
            <p:nvPr/>
          </p:nvCxnSpPr>
          <p:spPr>
            <a:xfrm flipV="1">
              <a:off x="9040391" y="3872327"/>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4" name="文本框 173">
              <a:extLst>
                <a:ext uri="{FF2B5EF4-FFF2-40B4-BE49-F238E27FC236}">
                  <a16:creationId xmlns:a16="http://schemas.microsoft.com/office/drawing/2014/main" id="{7EB24D66-C4B2-45BC-A6F1-CB5D5113E504}"/>
                </a:ext>
              </a:extLst>
            </p:cNvPr>
            <p:cNvSpPr txBox="1"/>
            <p:nvPr/>
          </p:nvSpPr>
          <p:spPr>
            <a:xfrm>
              <a:off x="9160592" y="3938760"/>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pic>
          <p:nvPicPr>
            <p:cNvPr id="175" name="图形 174">
              <a:extLst>
                <a:ext uri="{FF2B5EF4-FFF2-40B4-BE49-F238E27FC236}">
                  <a16:creationId xmlns:a16="http://schemas.microsoft.com/office/drawing/2014/main" id="{7AE17DC0-363F-418F-A0A5-A56BC708A1C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02990" y="3614605"/>
              <a:ext cx="397427" cy="397427"/>
            </a:xfrm>
            <a:prstGeom prst="rect">
              <a:avLst/>
            </a:prstGeom>
          </p:spPr>
        </p:pic>
        <p:pic>
          <p:nvPicPr>
            <p:cNvPr id="178" name="图形 177">
              <a:extLst>
                <a:ext uri="{FF2B5EF4-FFF2-40B4-BE49-F238E27FC236}">
                  <a16:creationId xmlns:a16="http://schemas.microsoft.com/office/drawing/2014/main" id="{EC7E38D2-FB0F-436F-BDFE-1665500F2C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3733" y="6026602"/>
              <a:ext cx="400756" cy="400756"/>
            </a:xfrm>
            <a:prstGeom prst="rect">
              <a:avLst/>
            </a:prstGeom>
          </p:spPr>
        </p:pic>
        <p:cxnSp>
          <p:nvCxnSpPr>
            <p:cNvPr id="179" name="直接箭头连接符 178">
              <a:extLst>
                <a:ext uri="{FF2B5EF4-FFF2-40B4-BE49-F238E27FC236}">
                  <a16:creationId xmlns:a16="http://schemas.microsoft.com/office/drawing/2014/main" id="{358AEF6B-8538-47D3-9B5B-5073A882B39E}"/>
                </a:ext>
              </a:extLst>
            </p:cNvPr>
            <p:cNvCxnSpPr>
              <a:cxnSpLocks/>
              <a:stCxn id="168" idx="0"/>
              <a:endCxn id="177" idx="2"/>
            </p:cNvCxnSpPr>
            <p:nvPr/>
          </p:nvCxnSpPr>
          <p:spPr>
            <a:xfrm flipH="1" flipV="1">
              <a:off x="9034564" y="3025442"/>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3E6D2CBE-0F10-47CA-A5A8-7559D1A0C657}"/>
                </a:ext>
              </a:extLst>
            </p:cNvPr>
            <p:cNvSpPr txBox="1"/>
            <p:nvPr/>
          </p:nvSpPr>
          <p:spPr>
            <a:xfrm>
              <a:off x="7963571" y="3393348"/>
              <a:ext cx="30524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sp>
          <p:nvSpPr>
            <p:cNvPr id="176" name="文本框 175">
              <a:extLst>
                <a:ext uri="{FF2B5EF4-FFF2-40B4-BE49-F238E27FC236}">
                  <a16:creationId xmlns:a16="http://schemas.microsoft.com/office/drawing/2014/main" id="{4B29FCB2-BD4D-45AE-B376-50B11C8F4C54}"/>
                </a:ext>
              </a:extLst>
            </p:cNvPr>
            <p:cNvSpPr txBox="1"/>
            <p:nvPr/>
          </p:nvSpPr>
          <p:spPr>
            <a:xfrm>
              <a:off x="7933592" y="2546463"/>
              <a:ext cx="311061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grpSp>
      <p:pic>
        <p:nvPicPr>
          <p:cNvPr id="180" name="图形 179">
            <a:extLst>
              <a:ext uri="{FF2B5EF4-FFF2-40B4-BE49-F238E27FC236}">
                <a16:creationId xmlns:a16="http://schemas.microsoft.com/office/drawing/2014/main" id="{E341780B-B0D7-494B-B629-F5A32BFAFF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155" y="908301"/>
            <a:ext cx="395749" cy="395749"/>
          </a:xfrm>
          <a:prstGeom prst="rect">
            <a:avLst/>
          </a:prstGeom>
        </p:spPr>
      </p:pic>
      <p:pic>
        <p:nvPicPr>
          <p:cNvPr id="181" name="图形 180">
            <a:extLst>
              <a:ext uri="{FF2B5EF4-FFF2-40B4-BE49-F238E27FC236}">
                <a16:creationId xmlns:a16="http://schemas.microsoft.com/office/drawing/2014/main" id="{D029176E-0420-4952-85D1-590C23C376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61278" y="924132"/>
            <a:ext cx="392766" cy="392766"/>
          </a:xfrm>
          <a:prstGeom prst="rect">
            <a:avLst/>
          </a:prstGeom>
        </p:spPr>
      </p:pic>
      <p:sp>
        <p:nvSpPr>
          <p:cNvPr id="59" name="Rectangle 4">
            <a:extLst>
              <a:ext uri="{FF2B5EF4-FFF2-40B4-BE49-F238E27FC236}">
                <a16:creationId xmlns:a16="http://schemas.microsoft.com/office/drawing/2014/main" id="{6A42B909-E925-43CC-B87E-C2C8C2FEA324}"/>
              </a:ext>
            </a:extLst>
          </p:cNvPr>
          <p:cNvSpPr/>
          <p:nvPr/>
        </p:nvSpPr>
        <p:spPr>
          <a:xfrm>
            <a:off x="1205757" y="872852"/>
            <a:ext cx="381544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sp>
        <p:nvSpPr>
          <p:cNvPr id="3" name="Slide Number Placeholder 2">
            <a:extLst>
              <a:ext uri="{FF2B5EF4-FFF2-40B4-BE49-F238E27FC236}">
                <a16:creationId xmlns:a16="http://schemas.microsoft.com/office/drawing/2014/main" id="{ACD57EA9-A175-5C47-A190-8EBCAFCDCA07}"/>
              </a:ext>
            </a:extLst>
          </p:cNvPr>
          <p:cNvSpPr>
            <a:spLocks noGrp="1"/>
          </p:cNvSpPr>
          <p:nvPr>
            <p:ph type="sldNum" sz="quarter" idx="4"/>
          </p:nvPr>
        </p:nvSpPr>
        <p:spPr/>
        <p:txBody>
          <a:bodyPr/>
          <a:lstStyle/>
          <a:p>
            <a:fld id="{B8DA0876-81C4-5441-91EC-577A37FCAA9C}" type="slidenum">
              <a:rPr lang="en-CN" smtClean="0"/>
              <a:pPr/>
              <a:t>12</a:t>
            </a:fld>
            <a:endParaRPr lang="en-CN"/>
          </a:p>
        </p:txBody>
      </p:sp>
    </p:spTree>
    <p:extLst>
      <p:ext uri="{BB962C8B-B14F-4D97-AF65-F5344CB8AC3E}">
        <p14:creationId xmlns:p14="http://schemas.microsoft.com/office/powerpoint/2010/main" val="297010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0">
            <a:extLst>
              <a:ext uri="{FF2B5EF4-FFF2-40B4-BE49-F238E27FC236}">
                <a16:creationId xmlns:a16="http://schemas.microsoft.com/office/drawing/2014/main" id="{E0F43A4E-61E3-4A01-BA8F-07B2FC390A78}"/>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(3/4)</a:t>
            </a:r>
          </a:p>
        </p:txBody>
      </p:sp>
      <p:sp>
        <p:nvSpPr>
          <p:cNvPr id="55" name="矩形 54">
            <a:extLst>
              <a:ext uri="{FF2B5EF4-FFF2-40B4-BE49-F238E27FC236}">
                <a16:creationId xmlns:a16="http://schemas.microsoft.com/office/drawing/2014/main" id="{953DB2C9-DC4B-4FFA-8296-34F0EBC156F7}"/>
              </a:ext>
            </a:extLst>
          </p:cNvPr>
          <p:cNvSpPr/>
          <p:nvPr/>
        </p:nvSpPr>
        <p:spPr>
          <a:xfrm>
            <a:off x="533470" y="2173963"/>
            <a:ext cx="11125058"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56" name="矩形 55">
            <a:extLst>
              <a:ext uri="{FF2B5EF4-FFF2-40B4-BE49-F238E27FC236}">
                <a16:creationId xmlns:a16="http://schemas.microsoft.com/office/drawing/2014/main" id="{2B3F1691-D14E-4B93-BE34-6A749145975F}"/>
              </a:ext>
            </a:extLst>
          </p:cNvPr>
          <p:cNvSpPr/>
          <p:nvPr/>
        </p:nvSpPr>
        <p:spPr>
          <a:xfrm>
            <a:off x="533471" y="1583180"/>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57" name="图形 56">
            <a:extLst>
              <a:ext uri="{FF2B5EF4-FFF2-40B4-BE49-F238E27FC236}">
                <a16:creationId xmlns:a16="http://schemas.microsoft.com/office/drawing/2014/main" id="{9E7625B4-7B6B-4115-A8D3-0CE6DF632A0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0814" y="2646617"/>
            <a:ext cx="697861" cy="697861"/>
          </a:xfrm>
          <a:prstGeom prst="rect">
            <a:avLst/>
          </a:prstGeom>
        </p:spPr>
      </p:pic>
      <p:sp>
        <p:nvSpPr>
          <p:cNvPr id="58" name="文本框 57">
            <a:extLst>
              <a:ext uri="{FF2B5EF4-FFF2-40B4-BE49-F238E27FC236}">
                <a16:creationId xmlns:a16="http://schemas.microsoft.com/office/drawing/2014/main" id="{46D835B7-AC55-4F10-B926-35FD72B40170}"/>
              </a:ext>
            </a:extLst>
          </p:cNvPr>
          <p:cNvSpPr txBox="1"/>
          <p:nvPr/>
        </p:nvSpPr>
        <p:spPr>
          <a:xfrm>
            <a:off x="2315647" y="2336214"/>
            <a:ext cx="926316"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661A2DE-8D49-4F55-BB19-7DAEF8A00AEE}"/>
              </a:ext>
            </a:extLst>
          </p:cNvPr>
          <p:cNvSpPr/>
          <p:nvPr/>
        </p:nvSpPr>
        <p:spPr>
          <a:xfrm>
            <a:off x="730090" y="551521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0" name="组合 59">
            <a:extLst>
              <a:ext uri="{FF2B5EF4-FFF2-40B4-BE49-F238E27FC236}">
                <a16:creationId xmlns:a16="http://schemas.microsoft.com/office/drawing/2014/main" id="{87ECB7BF-C2FE-4BB7-9252-ED0B22EB7EAB}"/>
              </a:ext>
            </a:extLst>
          </p:cNvPr>
          <p:cNvGrpSpPr/>
          <p:nvPr/>
        </p:nvGrpSpPr>
        <p:grpSpPr>
          <a:xfrm>
            <a:off x="733732" y="3723136"/>
            <a:ext cx="4072026" cy="561854"/>
            <a:chOff x="3859729" y="3695712"/>
            <a:chExt cx="4072026" cy="561854"/>
          </a:xfrm>
        </p:grpSpPr>
        <p:sp>
          <p:nvSpPr>
            <p:cNvPr id="61" name="文本框 60">
              <a:extLst>
                <a:ext uri="{FF2B5EF4-FFF2-40B4-BE49-F238E27FC236}">
                  <a16:creationId xmlns:a16="http://schemas.microsoft.com/office/drawing/2014/main" id="{B908D273-F174-42B0-AD2E-D7F027DB60A9}"/>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6514246A-F635-4F0E-8E24-AA84D93D1976}"/>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3" name="直接箭头连接符 62">
            <a:extLst>
              <a:ext uri="{FF2B5EF4-FFF2-40B4-BE49-F238E27FC236}">
                <a16:creationId xmlns:a16="http://schemas.microsoft.com/office/drawing/2014/main" id="{4E39862F-2812-4AC2-B998-653865EFC033}"/>
              </a:ext>
            </a:extLst>
          </p:cNvPr>
          <p:cNvCxnSpPr>
            <a:cxnSpLocks/>
            <a:stCxn id="57" idx="2"/>
            <a:endCxn id="62" idx="0"/>
          </p:cNvCxnSpPr>
          <p:nvPr/>
        </p:nvCxnSpPr>
        <p:spPr>
          <a:xfrm>
            <a:off x="2769745" y="3344478"/>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158514C-1404-46A7-85AC-B6617CEF4698}"/>
              </a:ext>
            </a:extLst>
          </p:cNvPr>
          <p:cNvCxnSpPr>
            <a:cxnSpLocks/>
            <a:stCxn id="62" idx="2"/>
            <a:endCxn id="59" idx="0"/>
          </p:cNvCxnSpPr>
          <p:nvPr/>
        </p:nvCxnSpPr>
        <p:spPr>
          <a:xfrm flipH="1">
            <a:off x="2766103" y="4284990"/>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8B3FF7AE-9025-4863-A492-DEFB7C82D232}"/>
              </a:ext>
            </a:extLst>
          </p:cNvPr>
          <p:cNvGrpSpPr/>
          <p:nvPr/>
        </p:nvGrpSpPr>
        <p:grpSpPr>
          <a:xfrm>
            <a:off x="6480088" y="4868049"/>
            <a:ext cx="4082736" cy="561854"/>
            <a:chOff x="9236682" y="2880454"/>
            <a:chExt cx="4082736" cy="561854"/>
          </a:xfrm>
        </p:grpSpPr>
        <p:sp>
          <p:nvSpPr>
            <p:cNvPr id="66" name="文本框 65">
              <a:extLst>
                <a:ext uri="{FF2B5EF4-FFF2-40B4-BE49-F238E27FC236}">
                  <a16:creationId xmlns:a16="http://schemas.microsoft.com/office/drawing/2014/main" id="{061C1FE4-D28C-4C34-A628-827AC0248B7C}"/>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42389558-CB6A-4FA6-BBA1-5F766A43D615}"/>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a:extLst>
              <a:ext uri="{FF2B5EF4-FFF2-40B4-BE49-F238E27FC236}">
                <a16:creationId xmlns:a16="http://schemas.microsoft.com/office/drawing/2014/main" id="{545EA66C-6F52-45E2-9C69-D6DBF7EDE69E}"/>
              </a:ext>
            </a:extLst>
          </p:cNvPr>
          <p:cNvSpPr txBox="1"/>
          <p:nvPr/>
        </p:nvSpPr>
        <p:spPr>
          <a:xfrm>
            <a:off x="2838378" y="3258693"/>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69" name="图形 68">
            <a:extLst>
              <a:ext uri="{FF2B5EF4-FFF2-40B4-BE49-F238E27FC236}">
                <a16:creationId xmlns:a16="http://schemas.microsoft.com/office/drawing/2014/main" id="{D4044AB3-B7D7-4FFC-9808-5CACADA149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479" y="3764614"/>
            <a:ext cx="464166" cy="464166"/>
          </a:xfrm>
          <a:prstGeom prst="rect">
            <a:avLst/>
          </a:prstGeom>
        </p:spPr>
      </p:pic>
      <p:pic>
        <p:nvPicPr>
          <p:cNvPr id="70" name="图形 69">
            <a:extLst>
              <a:ext uri="{FF2B5EF4-FFF2-40B4-BE49-F238E27FC236}">
                <a16:creationId xmlns:a16="http://schemas.microsoft.com/office/drawing/2014/main" id="{457C486A-BCD6-4ECB-88DF-7855EB4FCB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95408" y="2520255"/>
            <a:ext cx="762723" cy="762723"/>
          </a:xfrm>
          <a:prstGeom prst="rect">
            <a:avLst/>
          </a:prstGeom>
        </p:spPr>
      </p:pic>
      <p:sp>
        <p:nvSpPr>
          <p:cNvPr id="71" name="文本框 70">
            <a:extLst>
              <a:ext uri="{FF2B5EF4-FFF2-40B4-BE49-F238E27FC236}">
                <a16:creationId xmlns:a16="http://schemas.microsoft.com/office/drawing/2014/main" id="{338E1E80-2BCA-4E9D-8FE8-474823D75B73}"/>
              </a:ext>
            </a:extLst>
          </p:cNvPr>
          <p:cNvSpPr txBox="1"/>
          <p:nvPr/>
        </p:nvSpPr>
        <p:spPr>
          <a:xfrm>
            <a:off x="9316158" y="2252470"/>
            <a:ext cx="149869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AB37F3D4-BD0B-4EFB-9B81-FCF034C02867}"/>
              </a:ext>
            </a:extLst>
          </p:cNvPr>
          <p:cNvCxnSpPr>
            <a:cxnSpLocks/>
            <a:stCxn id="70" idx="2"/>
            <a:endCxn id="75" idx="0"/>
          </p:cNvCxnSpPr>
          <p:nvPr/>
        </p:nvCxnSpPr>
        <p:spPr>
          <a:xfrm>
            <a:off x="10076770" y="3282978"/>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40CC95B9-C7DE-44D2-A8E8-E1006C9E6921}"/>
              </a:ext>
            </a:extLst>
          </p:cNvPr>
          <p:cNvGrpSpPr/>
          <p:nvPr/>
        </p:nvGrpSpPr>
        <p:grpSpPr>
          <a:xfrm>
            <a:off x="8618608" y="3731553"/>
            <a:ext cx="2916324" cy="561854"/>
            <a:chOff x="40272130" y="4060278"/>
            <a:chExt cx="2916324" cy="561854"/>
          </a:xfrm>
        </p:grpSpPr>
        <p:sp>
          <p:nvSpPr>
            <p:cNvPr id="74" name="文本框 73">
              <a:extLst>
                <a:ext uri="{FF2B5EF4-FFF2-40B4-BE49-F238E27FC236}">
                  <a16:creationId xmlns:a16="http://schemas.microsoft.com/office/drawing/2014/main" id="{F032E163-216D-4F04-AA49-8F5B9186D43F}"/>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577FB631-D798-4B4E-8742-CFEC7DB7658B}"/>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形 75">
              <a:extLst>
                <a:ext uri="{FF2B5EF4-FFF2-40B4-BE49-F238E27FC236}">
                  <a16:creationId xmlns:a16="http://schemas.microsoft.com/office/drawing/2014/main" id="{563A2D6D-E599-465A-9B90-A283BC5EE4E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452150" y="4100051"/>
              <a:ext cx="484666" cy="484666"/>
            </a:xfrm>
            <a:prstGeom prst="rect">
              <a:avLst/>
            </a:prstGeom>
          </p:spPr>
        </p:pic>
      </p:grpSp>
      <p:grpSp>
        <p:nvGrpSpPr>
          <p:cNvPr id="77" name="组合 76">
            <a:extLst>
              <a:ext uri="{FF2B5EF4-FFF2-40B4-BE49-F238E27FC236}">
                <a16:creationId xmlns:a16="http://schemas.microsoft.com/office/drawing/2014/main" id="{07957DEB-696B-4B66-9056-519E0B6A2914}"/>
              </a:ext>
            </a:extLst>
          </p:cNvPr>
          <p:cNvGrpSpPr/>
          <p:nvPr/>
        </p:nvGrpSpPr>
        <p:grpSpPr>
          <a:xfrm>
            <a:off x="5460151" y="3731553"/>
            <a:ext cx="2916324" cy="561854"/>
            <a:chOff x="37113673" y="3684328"/>
            <a:chExt cx="2916324" cy="561854"/>
          </a:xfrm>
        </p:grpSpPr>
        <p:sp>
          <p:nvSpPr>
            <p:cNvPr id="78" name="文本框 77">
              <a:extLst>
                <a:ext uri="{FF2B5EF4-FFF2-40B4-BE49-F238E27FC236}">
                  <a16:creationId xmlns:a16="http://schemas.microsoft.com/office/drawing/2014/main" id="{DED8CAC8-C611-44CA-AA37-9B95FF3B6C18}"/>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594E21D8-4AAF-4211-9914-893FDF7F2A5D}"/>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0" name="图形 79">
              <a:extLst>
                <a:ext uri="{FF2B5EF4-FFF2-40B4-BE49-F238E27FC236}">
                  <a16:creationId xmlns:a16="http://schemas.microsoft.com/office/drawing/2014/main" id="{57EE91A2-3724-4286-997F-953316B4D2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26374" y="3737575"/>
              <a:ext cx="478924" cy="478924"/>
            </a:xfrm>
            <a:prstGeom prst="rect">
              <a:avLst/>
            </a:prstGeom>
          </p:spPr>
        </p:pic>
      </p:grpSp>
      <p:cxnSp>
        <p:nvCxnSpPr>
          <p:cNvPr id="81" name="连接符: 肘形 80">
            <a:extLst>
              <a:ext uri="{FF2B5EF4-FFF2-40B4-BE49-F238E27FC236}">
                <a16:creationId xmlns:a16="http://schemas.microsoft.com/office/drawing/2014/main" id="{14CB7D3F-6972-410D-803F-D0E5309DC56A}"/>
              </a:ext>
            </a:extLst>
          </p:cNvPr>
          <p:cNvCxnSpPr>
            <a:stCxn id="57" idx="3"/>
            <a:endCxn id="79" idx="0"/>
          </p:cNvCxnSpPr>
          <p:nvPr/>
        </p:nvCxnSpPr>
        <p:spPr>
          <a:xfrm>
            <a:off x="3118675" y="2995548"/>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8611E135-8645-452F-8377-CB3D02B10339}"/>
              </a:ext>
            </a:extLst>
          </p:cNvPr>
          <p:cNvCxnSpPr>
            <a:cxnSpLocks/>
          </p:cNvCxnSpPr>
          <p:nvPr/>
        </p:nvCxnSpPr>
        <p:spPr>
          <a:xfrm flipV="1">
            <a:off x="4805758" y="3905254"/>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65CD8403-A5E9-45FD-AEFA-A71275FD35E4}"/>
              </a:ext>
            </a:extLst>
          </p:cNvPr>
          <p:cNvCxnSpPr>
            <a:cxnSpLocks/>
            <a:stCxn id="79" idx="2"/>
            <a:endCxn id="67" idx="0"/>
          </p:cNvCxnSpPr>
          <p:nvPr/>
        </p:nvCxnSpPr>
        <p:spPr>
          <a:xfrm rot="16200000" flipH="1">
            <a:off x="7429886" y="3781834"/>
            <a:ext cx="574642"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5B02EB7-C4D1-4CF9-B53E-8EFB7089AD82}"/>
              </a:ext>
            </a:extLst>
          </p:cNvPr>
          <p:cNvCxnSpPr>
            <a:cxnSpLocks/>
            <a:stCxn id="75" idx="2"/>
            <a:endCxn id="67" idx="0"/>
          </p:cNvCxnSpPr>
          <p:nvPr/>
        </p:nvCxnSpPr>
        <p:spPr>
          <a:xfrm rot="5400000">
            <a:off x="9009115" y="3800394"/>
            <a:ext cx="574642"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5" name="图形 84">
            <a:extLst>
              <a:ext uri="{FF2B5EF4-FFF2-40B4-BE49-F238E27FC236}">
                <a16:creationId xmlns:a16="http://schemas.microsoft.com/office/drawing/2014/main" id="{E7DCE359-A2DB-4F0E-91F6-EEC1D7D7BAA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6400" y="4950262"/>
            <a:ext cx="397427" cy="397427"/>
          </a:xfrm>
          <a:prstGeom prst="rect">
            <a:avLst/>
          </a:prstGeom>
        </p:spPr>
      </p:pic>
      <p:grpSp>
        <p:nvGrpSpPr>
          <p:cNvPr id="86" name="组合 85">
            <a:extLst>
              <a:ext uri="{FF2B5EF4-FFF2-40B4-BE49-F238E27FC236}">
                <a16:creationId xmlns:a16="http://schemas.microsoft.com/office/drawing/2014/main" id="{917EA4D0-BA4D-46B5-A972-A956ECB57601}"/>
              </a:ext>
            </a:extLst>
          </p:cNvPr>
          <p:cNvGrpSpPr/>
          <p:nvPr/>
        </p:nvGrpSpPr>
        <p:grpSpPr>
          <a:xfrm>
            <a:off x="6485659" y="5858847"/>
            <a:ext cx="4072026" cy="561854"/>
            <a:chOff x="9236682" y="2880454"/>
            <a:chExt cx="4072026" cy="561854"/>
          </a:xfrm>
          <a:solidFill>
            <a:schemeClr val="accent6">
              <a:lumMod val="10000"/>
              <a:lumOff val="90000"/>
            </a:schemeClr>
          </a:solidFill>
        </p:grpSpPr>
        <p:sp>
          <p:nvSpPr>
            <p:cNvPr id="88" name="矩形 87">
              <a:extLst>
                <a:ext uri="{FF2B5EF4-FFF2-40B4-BE49-F238E27FC236}">
                  <a16:creationId xmlns:a16="http://schemas.microsoft.com/office/drawing/2014/main" id="{4AE56B34-5C3F-43F0-8E0B-4B92C7324AC3}"/>
                </a:ext>
              </a:extLst>
            </p:cNvPr>
            <p:cNvSpPr/>
            <p:nvPr/>
          </p:nvSpPr>
          <p:spPr>
            <a:xfrm>
              <a:off x="9236682" y="2880454"/>
              <a:ext cx="4072026" cy="56185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6E55A918-D627-448B-BEEB-143DD8983EF5}"/>
                </a:ext>
              </a:extLst>
            </p:cNvPr>
            <p:cNvSpPr txBox="1"/>
            <p:nvPr/>
          </p:nvSpPr>
          <p:spPr>
            <a:xfrm>
              <a:off x="10048661" y="2976714"/>
              <a:ext cx="3160493" cy="369332"/>
            </a:xfrm>
            <a:prstGeom prst="rect">
              <a:avLst/>
            </a:prstGeom>
            <a:grp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Transfer Money Left to Buyer</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pic>
        <p:nvPicPr>
          <p:cNvPr id="89" name="图形 88">
            <a:extLst>
              <a:ext uri="{FF2B5EF4-FFF2-40B4-BE49-F238E27FC236}">
                <a16:creationId xmlns:a16="http://schemas.microsoft.com/office/drawing/2014/main" id="{29C9D44D-7C1B-4DB5-B051-267EE1872C9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0007" y="5946033"/>
            <a:ext cx="400756" cy="400756"/>
          </a:xfrm>
          <a:prstGeom prst="rect">
            <a:avLst/>
          </a:prstGeom>
        </p:spPr>
      </p:pic>
      <p:cxnSp>
        <p:nvCxnSpPr>
          <p:cNvPr id="90" name="直接箭头连接符 89">
            <a:extLst>
              <a:ext uri="{FF2B5EF4-FFF2-40B4-BE49-F238E27FC236}">
                <a16:creationId xmlns:a16="http://schemas.microsoft.com/office/drawing/2014/main" id="{48BC7C83-4D39-4717-A2E6-C7370177834E}"/>
              </a:ext>
            </a:extLst>
          </p:cNvPr>
          <p:cNvCxnSpPr>
            <a:cxnSpLocks/>
            <a:stCxn id="67" idx="2"/>
            <a:endCxn id="88" idx="0"/>
          </p:cNvCxnSpPr>
          <p:nvPr/>
        </p:nvCxnSpPr>
        <p:spPr>
          <a:xfrm>
            <a:off x="8516101" y="5429903"/>
            <a:ext cx="5571" cy="42894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A5E206AA-14E4-4124-A225-27D4D4EE0D1F}"/>
              </a:ext>
            </a:extLst>
          </p:cNvPr>
          <p:cNvCxnSpPr>
            <a:cxnSpLocks/>
            <a:endCxn id="59" idx="2"/>
          </p:cNvCxnSpPr>
          <p:nvPr/>
        </p:nvCxnSpPr>
        <p:spPr>
          <a:xfrm rot="10800000">
            <a:off x="2766103" y="5987651"/>
            <a:ext cx="3719556" cy="261420"/>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3AE38389-EC8B-4752-96F6-961FE61D6CE2}"/>
              </a:ext>
            </a:extLst>
          </p:cNvPr>
          <p:cNvCxnSpPr>
            <a:cxnSpLocks/>
          </p:cNvCxnSpPr>
          <p:nvPr/>
        </p:nvCxnSpPr>
        <p:spPr>
          <a:xfrm flipV="1">
            <a:off x="4800846" y="3772399"/>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4" name="Rectangle 4">
            <a:extLst>
              <a:ext uri="{FF2B5EF4-FFF2-40B4-BE49-F238E27FC236}">
                <a16:creationId xmlns:a16="http://schemas.microsoft.com/office/drawing/2014/main" id="{87931682-BD66-4D19-8C1C-D01087B9C34B}"/>
              </a:ext>
            </a:extLst>
          </p:cNvPr>
          <p:cNvSpPr/>
          <p:nvPr/>
        </p:nvSpPr>
        <p:spPr>
          <a:xfrm>
            <a:off x="5721556" y="872851"/>
            <a:ext cx="429982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sp>
        <p:nvSpPr>
          <p:cNvPr id="155" name="Rectangle 4">
            <a:extLst>
              <a:ext uri="{FF2B5EF4-FFF2-40B4-BE49-F238E27FC236}">
                <a16:creationId xmlns:a16="http://schemas.microsoft.com/office/drawing/2014/main" id="{B8E296B0-AC93-48FF-A893-C233DB7ED7FF}"/>
              </a:ext>
            </a:extLst>
          </p:cNvPr>
          <p:cNvSpPr/>
          <p:nvPr/>
        </p:nvSpPr>
        <p:spPr>
          <a:xfrm>
            <a:off x="1205757" y="872852"/>
            <a:ext cx="3633378"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grpSp>
        <p:nvGrpSpPr>
          <p:cNvPr id="158" name="Group 52">
            <a:extLst>
              <a:ext uri="{FF2B5EF4-FFF2-40B4-BE49-F238E27FC236}">
                <a16:creationId xmlns:a16="http://schemas.microsoft.com/office/drawing/2014/main" id="{BDE52834-1C32-4139-BDE2-26A9812850A6}"/>
              </a:ext>
            </a:extLst>
          </p:cNvPr>
          <p:cNvGrpSpPr/>
          <p:nvPr/>
        </p:nvGrpSpPr>
        <p:grpSpPr>
          <a:xfrm>
            <a:off x="570781" y="857333"/>
            <a:ext cx="526499" cy="526499"/>
            <a:chOff x="7567283" y="2957120"/>
            <a:chExt cx="678581" cy="678581"/>
          </a:xfrm>
        </p:grpSpPr>
        <p:sp>
          <p:nvSpPr>
            <p:cNvPr id="159" name="Freeform 19">
              <a:extLst>
                <a:ext uri="{FF2B5EF4-FFF2-40B4-BE49-F238E27FC236}">
                  <a16:creationId xmlns:a16="http://schemas.microsoft.com/office/drawing/2014/main" id="{EA3635B3-7371-44FA-801B-05DEACC55904}"/>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0" name="Oval 43">
              <a:extLst>
                <a:ext uri="{FF2B5EF4-FFF2-40B4-BE49-F238E27FC236}">
                  <a16:creationId xmlns:a16="http://schemas.microsoft.com/office/drawing/2014/main" id="{5ECA8899-5593-4ECE-AFE8-4A0AA70BC24B}"/>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61" name="Group 52">
            <a:extLst>
              <a:ext uri="{FF2B5EF4-FFF2-40B4-BE49-F238E27FC236}">
                <a16:creationId xmlns:a16="http://schemas.microsoft.com/office/drawing/2014/main" id="{1C1F293D-BA44-4248-97D0-54D3623EAFA7}"/>
              </a:ext>
            </a:extLst>
          </p:cNvPr>
          <p:cNvGrpSpPr/>
          <p:nvPr/>
        </p:nvGrpSpPr>
        <p:grpSpPr>
          <a:xfrm>
            <a:off x="5094412" y="857266"/>
            <a:ext cx="526499" cy="526499"/>
            <a:chOff x="7567283" y="2957120"/>
            <a:chExt cx="678581" cy="678581"/>
          </a:xfrm>
        </p:grpSpPr>
        <p:sp>
          <p:nvSpPr>
            <p:cNvPr id="162" name="Freeform 19">
              <a:extLst>
                <a:ext uri="{FF2B5EF4-FFF2-40B4-BE49-F238E27FC236}">
                  <a16:creationId xmlns:a16="http://schemas.microsoft.com/office/drawing/2014/main" id="{750A85EF-F86A-46DD-A585-2B3E2CE88D0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3" name="Oval 43">
              <a:extLst>
                <a:ext uri="{FF2B5EF4-FFF2-40B4-BE49-F238E27FC236}">
                  <a16:creationId xmlns:a16="http://schemas.microsoft.com/office/drawing/2014/main" id="{E27AD166-0CE0-4A9F-A11D-5EB87155FE5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64" name="图形 163">
            <a:extLst>
              <a:ext uri="{FF2B5EF4-FFF2-40B4-BE49-F238E27FC236}">
                <a16:creationId xmlns:a16="http://schemas.microsoft.com/office/drawing/2014/main" id="{A5209739-9F7C-4537-BB0F-D2B570C409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155" y="908301"/>
            <a:ext cx="395749" cy="395749"/>
          </a:xfrm>
          <a:prstGeom prst="rect">
            <a:avLst/>
          </a:prstGeom>
        </p:spPr>
      </p:pic>
      <p:pic>
        <p:nvPicPr>
          <p:cNvPr id="165" name="图形 164">
            <a:extLst>
              <a:ext uri="{FF2B5EF4-FFF2-40B4-BE49-F238E27FC236}">
                <a16:creationId xmlns:a16="http://schemas.microsoft.com/office/drawing/2014/main" id="{DE39A73C-BB82-4415-9DDE-54012F6B52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37799" y="885424"/>
            <a:ext cx="434204" cy="434204"/>
          </a:xfrm>
          <a:prstGeom prst="rect">
            <a:avLst/>
          </a:prstGeom>
        </p:spPr>
      </p:pic>
      <p:sp>
        <p:nvSpPr>
          <p:cNvPr id="2" name="Slide Number Placeholder 1">
            <a:extLst>
              <a:ext uri="{FF2B5EF4-FFF2-40B4-BE49-F238E27FC236}">
                <a16:creationId xmlns:a16="http://schemas.microsoft.com/office/drawing/2014/main" id="{FAB1A000-A38B-3446-B78A-1831EEC09641}"/>
              </a:ext>
            </a:extLst>
          </p:cNvPr>
          <p:cNvSpPr>
            <a:spLocks noGrp="1"/>
          </p:cNvSpPr>
          <p:nvPr>
            <p:ph type="sldNum" sz="quarter" idx="4"/>
          </p:nvPr>
        </p:nvSpPr>
        <p:spPr/>
        <p:txBody>
          <a:bodyPr/>
          <a:lstStyle/>
          <a:p>
            <a:fld id="{B8DA0876-81C4-5441-91EC-577A37FCAA9C}" type="slidenum">
              <a:rPr lang="en-CN" smtClean="0"/>
              <a:pPr/>
              <a:t>13</a:t>
            </a:fld>
            <a:endParaRPr lang="en-CN"/>
          </a:p>
        </p:txBody>
      </p:sp>
    </p:spTree>
    <p:extLst>
      <p:ext uri="{BB962C8B-B14F-4D97-AF65-F5344CB8AC3E}">
        <p14:creationId xmlns:p14="http://schemas.microsoft.com/office/powerpoint/2010/main" val="403180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a:extLst>
              <a:ext uri="{FF2B5EF4-FFF2-40B4-BE49-F238E27FC236}">
                <a16:creationId xmlns:a16="http://schemas.microsoft.com/office/drawing/2014/main" id="{D7643C3B-A792-4725-B374-1FD2FCE94C12}"/>
              </a:ext>
            </a:extLst>
          </p:cNvPr>
          <p:cNvSpPr/>
          <p:nvPr/>
        </p:nvSpPr>
        <p:spPr>
          <a:xfrm>
            <a:off x="5721556" y="872851"/>
            <a:ext cx="4299827" cy="526499"/>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grpSp>
        <p:nvGrpSpPr>
          <p:cNvPr id="95" name="Group 52">
            <a:extLst>
              <a:ext uri="{FF2B5EF4-FFF2-40B4-BE49-F238E27FC236}">
                <a16:creationId xmlns:a16="http://schemas.microsoft.com/office/drawing/2014/main" id="{2372A578-585A-4A64-BA88-1233E003EFEB}"/>
              </a:ext>
            </a:extLst>
          </p:cNvPr>
          <p:cNvGrpSpPr/>
          <p:nvPr/>
        </p:nvGrpSpPr>
        <p:grpSpPr>
          <a:xfrm>
            <a:off x="570781" y="857333"/>
            <a:ext cx="526499" cy="526499"/>
            <a:chOff x="7567283" y="2957120"/>
            <a:chExt cx="678581" cy="678581"/>
          </a:xfrm>
        </p:grpSpPr>
        <p:sp>
          <p:nvSpPr>
            <p:cNvPr id="96" name="Freeform 19">
              <a:extLst>
                <a:ext uri="{FF2B5EF4-FFF2-40B4-BE49-F238E27FC236}">
                  <a16:creationId xmlns:a16="http://schemas.microsoft.com/office/drawing/2014/main" id="{16537E8F-B99C-4869-A0D5-B69E0C8BFA0D}"/>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43">
              <a:extLst>
                <a:ext uri="{FF2B5EF4-FFF2-40B4-BE49-F238E27FC236}">
                  <a16:creationId xmlns:a16="http://schemas.microsoft.com/office/drawing/2014/main" id="{7CEA441A-DD62-47AF-838C-0D88608B723D}"/>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8" name="Group 52">
            <a:extLst>
              <a:ext uri="{FF2B5EF4-FFF2-40B4-BE49-F238E27FC236}">
                <a16:creationId xmlns:a16="http://schemas.microsoft.com/office/drawing/2014/main" id="{69CFC6C9-6B54-49F1-B831-CE6D5D24A22C}"/>
              </a:ext>
            </a:extLst>
          </p:cNvPr>
          <p:cNvGrpSpPr/>
          <p:nvPr/>
        </p:nvGrpSpPr>
        <p:grpSpPr>
          <a:xfrm>
            <a:off x="5094412" y="857266"/>
            <a:ext cx="526499" cy="526499"/>
            <a:chOff x="7567283" y="2957120"/>
            <a:chExt cx="678581" cy="678581"/>
          </a:xfrm>
        </p:grpSpPr>
        <p:sp>
          <p:nvSpPr>
            <p:cNvPr id="99" name="Freeform 19">
              <a:extLst>
                <a:ext uri="{FF2B5EF4-FFF2-40B4-BE49-F238E27FC236}">
                  <a16:creationId xmlns:a16="http://schemas.microsoft.com/office/drawing/2014/main" id="{8F6B0D04-1765-486B-A24F-4215BD377F72}"/>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Oval 43">
              <a:extLst>
                <a:ext uri="{FF2B5EF4-FFF2-40B4-BE49-F238E27FC236}">
                  <a16:creationId xmlns:a16="http://schemas.microsoft.com/office/drawing/2014/main" id="{9372E6E2-BF10-404F-AF2D-290DADBC60E3}"/>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01" name="图形 100">
            <a:extLst>
              <a:ext uri="{FF2B5EF4-FFF2-40B4-BE49-F238E27FC236}">
                <a16:creationId xmlns:a16="http://schemas.microsoft.com/office/drawing/2014/main" id="{54204C42-CF3C-40CE-B328-68416E033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55" y="904651"/>
            <a:ext cx="395749" cy="395749"/>
          </a:xfrm>
          <a:prstGeom prst="rect">
            <a:avLst/>
          </a:prstGeom>
        </p:spPr>
      </p:pic>
      <p:sp>
        <p:nvSpPr>
          <p:cNvPr id="103" name="矩形 102">
            <a:extLst>
              <a:ext uri="{FF2B5EF4-FFF2-40B4-BE49-F238E27FC236}">
                <a16:creationId xmlns:a16="http://schemas.microsoft.com/office/drawing/2014/main" id="{B1E25655-8CE5-4F21-94CF-6F2D9BF8E379}"/>
              </a:ext>
            </a:extLst>
          </p:cNvPr>
          <p:cNvSpPr/>
          <p:nvPr/>
        </p:nvSpPr>
        <p:spPr>
          <a:xfrm>
            <a:off x="533471" y="2245168"/>
            <a:ext cx="11125058" cy="435567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04" name="矩形 103">
            <a:extLst>
              <a:ext uri="{FF2B5EF4-FFF2-40B4-BE49-F238E27FC236}">
                <a16:creationId xmlns:a16="http://schemas.microsoft.com/office/drawing/2014/main" id="{00E8750C-BFBF-4148-ABD4-A458EC9FCA5C}"/>
              </a:ext>
            </a:extLst>
          </p:cNvPr>
          <p:cNvSpPr/>
          <p:nvPr/>
        </p:nvSpPr>
        <p:spPr>
          <a:xfrm>
            <a:off x="533471" y="1654385"/>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05" name="图形 104">
            <a:extLst>
              <a:ext uri="{FF2B5EF4-FFF2-40B4-BE49-F238E27FC236}">
                <a16:creationId xmlns:a16="http://schemas.microsoft.com/office/drawing/2014/main" id="{59CF7E5F-8FB5-4B90-B4B7-70277C29D0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428" y="2717822"/>
            <a:ext cx="697861" cy="697861"/>
          </a:xfrm>
          <a:prstGeom prst="rect">
            <a:avLst/>
          </a:prstGeom>
        </p:spPr>
      </p:pic>
      <p:sp>
        <p:nvSpPr>
          <p:cNvPr id="106" name="文本框 105">
            <a:extLst>
              <a:ext uri="{FF2B5EF4-FFF2-40B4-BE49-F238E27FC236}">
                <a16:creationId xmlns:a16="http://schemas.microsoft.com/office/drawing/2014/main" id="{726BA4C5-793B-4938-9E40-18DCBE5741E2}"/>
              </a:ext>
            </a:extLst>
          </p:cNvPr>
          <p:cNvSpPr txBox="1"/>
          <p:nvPr/>
        </p:nvSpPr>
        <p:spPr>
          <a:xfrm>
            <a:off x="2229088" y="2407419"/>
            <a:ext cx="99209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E4BF34F7-9BA5-46B4-88A7-F4B750B5E982}"/>
              </a:ext>
            </a:extLst>
          </p:cNvPr>
          <p:cNvSpPr/>
          <p:nvPr/>
        </p:nvSpPr>
        <p:spPr>
          <a:xfrm>
            <a:off x="674704" y="558641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08" name="组合 107">
            <a:extLst>
              <a:ext uri="{FF2B5EF4-FFF2-40B4-BE49-F238E27FC236}">
                <a16:creationId xmlns:a16="http://schemas.microsoft.com/office/drawing/2014/main" id="{09472C30-0091-4BBB-B07D-FE4FD74BEA70}"/>
              </a:ext>
            </a:extLst>
          </p:cNvPr>
          <p:cNvGrpSpPr/>
          <p:nvPr/>
        </p:nvGrpSpPr>
        <p:grpSpPr>
          <a:xfrm>
            <a:off x="678346" y="3794341"/>
            <a:ext cx="4072026" cy="561854"/>
            <a:chOff x="3859729" y="3695712"/>
            <a:chExt cx="4072026" cy="561854"/>
          </a:xfrm>
        </p:grpSpPr>
        <p:sp>
          <p:nvSpPr>
            <p:cNvPr id="109" name="文本框 108">
              <a:extLst>
                <a:ext uri="{FF2B5EF4-FFF2-40B4-BE49-F238E27FC236}">
                  <a16:creationId xmlns:a16="http://schemas.microsoft.com/office/drawing/2014/main" id="{6275669A-7F9C-4AF7-8190-4D80703F25C6}"/>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3A2D12D2-DB86-41A9-9C45-50A79A497A59}"/>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1" name="直接箭头连接符 110">
            <a:extLst>
              <a:ext uri="{FF2B5EF4-FFF2-40B4-BE49-F238E27FC236}">
                <a16:creationId xmlns:a16="http://schemas.microsoft.com/office/drawing/2014/main" id="{5C84A379-3AD7-4322-AC58-30E7A648602E}"/>
              </a:ext>
            </a:extLst>
          </p:cNvPr>
          <p:cNvCxnSpPr>
            <a:cxnSpLocks/>
            <a:stCxn id="105" idx="2"/>
            <a:endCxn id="110" idx="0"/>
          </p:cNvCxnSpPr>
          <p:nvPr/>
        </p:nvCxnSpPr>
        <p:spPr>
          <a:xfrm>
            <a:off x="2714359" y="3415683"/>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046B0A5-CC0C-4534-B92C-064EEC501F46}"/>
              </a:ext>
            </a:extLst>
          </p:cNvPr>
          <p:cNvCxnSpPr>
            <a:cxnSpLocks/>
            <a:stCxn id="110" idx="2"/>
            <a:endCxn id="107" idx="0"/>
          </p:cNvCxnSpPr>
          <p:nvPr/>
        </p:nvCxnSpPr>
        <p:spPr>
          <a:xfrm flipH="1">
            <a:off x="2710717" y="4356195"/>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BE9F3A95-9163-43C2-947B-FA1A4F7BD8E2}"/>
              </a:ext>
            </a:extLst>
          </p:cNvPr>
          <p:cNvGrpSpPr/>
          <p:nvPr/>
        </p:nvGrpSpPr>
        <p:grpSpPr>
          <a:xfrm>
            <a:off x="6424702" y="5506650"/>
            <a:ext cx="4082736" cy="561854"/>
            <a:chOff x="9236682" y="2880454"/>
            <a:chExt cx="4082736" cy="561854"/>
          </a:xfrm>
        </p:grpSpPr>
        <p:sp>
          <p:nvSpPr>
            <p:cNvPr id="114" name="文本框 113">
              <a:extLst>
                <a:ext uri="{FF2B5EF4-FFF2-40B4-BE49-F238E27FC236}">
                  <a16:creationId xmlns:a16="http://schemas.microsoft.com/office/drawing/2014/main" id="{8413F718-0B0C-4F4F-BC61-674864EEFDC8}"/>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61E29C45-9D4B-43AB-A0AD-5174552D5280}"/>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6" name="文本框 115">
            <a:extLst>
              <a:ext uri="{FF2B5EF4-FFF2-40B4-BE49-F238E27FC236}">
                <a16:creationId xmlns:a16="http://schemas.microsoft.com/office/drawing/2014/main" id="{68D7F7D0-DAE5-47DC-8CA9-C120F7B3A152}"/>
              </a:ext>
            </a:extLst>
          </p:cNvPr>
          <p:cNvSpPr txBox="1"/>
          <p:nvPr/>
        </p:nvSpPr>
        <p:spPr>
          <a:xfrm>
            <a:off x="2782992" y="332989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17" name="图形 116">
            <a:extLst>
              <a:ext uri="{FF2B5EF4-FFF2-40B4-BE49-F238E27FC236}">
                <a16:creationId xmlns:a16="http://schemas.microsoft.com/office/drawing/2014/main" id="{72C0407A-EC54-49A5-B053-41E4EDB78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3093" y="3835819"/>
            <a:ext cx="464166" cy="464166"/>
          </a:xfrm>
          <a:prstGeom prst="rect">
            <a:avLst/>
          </a:prstGeom>
        </p:spPr>
      </p:pic>
      <p:pic>
        <p:nvPicPr>
          <p:cNvPr id="119" name="图形 118">
            <a:extLst>
              <a:ext uri="{FF2B5EF4-FFF2-40B4-BE49-F238E27FC236}">
                <a16:creationId xmlns:a16="http://schemas.microsoft.com/office/drawing/2014/main" id="{172ACDE0-65E6-4FCD-8C52-2E0E7B6DFB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0022" y="2591460"/>
            <a:ext cx="762723" cy="762723"/>
          </a:xfrm>
          <a:prstGeom prst="rect">
            <a:avLst/>
          </a:prstGeom>
        </p:spPr>
      </p:pic>
      <p:sp>
        <p:nvSpPr>
          <p:cNvPr id="120" name="文本框 119">
            <a:extLst>
              <a:ext uri="{FF2B5EF4-FFF2-40B4-BE49-F238E27FC236}">
                <a16:creationId xmlns:a16="http://schemas.microsoft.com/office/drawing/2014/main" id="{9298B26A-D95D-415D-AAC1-9B51C6C88CB0}"/>
              </a:ext>
            </a:extLst>
          </p:cNvPr>
          <p:cNvSpPr txBox="1"/>
          <p:nvPr/>
        </p:nvSpPr>
        <p:spPr>
          <a:xfrm>
            <a:off x="9260772" y="2323675"/>
            <a:ext cx="1498694" cy="384721"/>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121" name="直接箭头连接符 120">
            <a:extLst>
              <a:ext uri="{FF2B5EF4-FFF2-40B4-BE49-F238E27FC236}">
                <a16:creationId xmlns:a16="http://schemas.microsoft.com/office/drawing/2014/main" id="{26C166C8-93E9-483D-AD1C-D30D96B629B4}"/>
              </a:ext>
            </a:extLst>
          </p:cNvPr>
          <p:cNvCxnSpPr>
            <a:cxnSpLocks/>
            <a:stCxn id="119" idx="2"/>
            <a:endCxn id="124" idx="0"/>
          </p:cNvCxnSpPr>
          <p:nvPr/>
        </p:nvCxnSpPr>
        <p:spPr>
          <a:xfrm>
            <a:off x="10021384" y="3354183"/>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F191A17-5108-456A-B703-9A63B32B2738}"/>
              </a:ext>
            </a:extLst>
          </p:cNvPr>
          <p:cNvGrpSpPr/>
          <p:nvPr/>
        </p:nvGrpSpPr>
        <p:grpSpPr>
          <a:xfrm>
            <a:off x="8563222" y="3802758"/>
            <a:ext cx="2916324" cy="561854"/>
            <a:chOff x="40272130" y="4060278"/>
            <a:chExt cx="2916324" cy="561854"/>
          </a:xfrm>
        </p:grpSpPr>
        <p:sp>
          <p:nvSpPr>
            <p:cNvPr id="123" name="文本框 122">
              <a:extLst>
                <a:ext uri="{FF2B5EF4-FFF2-40B4-BE49-F238E27FC236}">
                  <a16:creationId xmlns:a16="http://schemas.microsoft.com/office/drawing/2014/main" id="{21599C59-1C68-47C5-A3F4-60AEA71CE92B}"/>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124" name="矩形 123">
              <a:extLst>
                <a:ext uri="{FF2B5EF4-FFF2-40B4-BE49-F238E27FC236}">
                  <a16:creationId xmlns:a16="http://schemas.microsoft.com/office/drawing/2014/main" id="{264CC6EC-0CA8-4F74-A71F-1B726616818C}"/>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5" name="图形 124">
              <a:extLst>
                <a:ext uri="{FF2B5EF4-FFF2-40B4-BE49-F238E27FC236}">
                  <a16:creationId xmlns:a16="http://schemas.microsoft.com/office/drawing/2014/main" id="{977EE3ED-ABC5-4327-A35F-BF503600CC4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52150" y="4100051"/>
              <a:ext cx="484666" cy="484666"/>
            </a:xfrm>
            <a:prstGeom prst="rect">
              <a:avLst/>
            </a:prstGeom>
          </p:spPr>
        </p:pic>
      </p:grpSp>
      <p:grpSp>
        <p:nvGrpSpPr>
          <p:cNvPr id="126" name="组合 125">
            <a:extLst>
              <a:ext uri="{FF2B5EF4-FFF2-40B4-BE49-F238E27FC236}">
                <a16:creationId xmlns:a16="http://schemas.microsoft.com/office/drawing/2014/main" id="{C02318FB-1BA4-4E02-B2A8-AB4EE63F3108}"/>
              </a:ext>
            </a:extLst>
          </p:cNvPr>
          <p:cNvGrpSpPr/>
          <p:nvPr/>
        </p:nvGrpSpPr>
        <p:grpSpPr>
          <a:xfrm>
            <a:off x="5404765" y="3802758"/>
            <a:ext cx="2916324" cy="561854"/>
            <a:chOff x="37113673" y="3684328"/>
            <a:chExt cx="2916324" cy="561854"/>
          </a:xfrm>
        </p:grpSpPr>
        <p:sp>
          <p:nvSpPr>
            <p:cNvPr id="127" name="文本框 126">
              <a:extLst>
                <a:ext uri="{FF2B5EF4-FFF2-40B4-BE49-F238E27FC236}">
                  <a16:creationId xmlns:a16="http://schemas.microsoft.com/office/drawing/2014/main" id="{25B4F66E-0D3D-4024-AEB0-E48070B1EBE7}"/>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40F86CF3-A449-4E85-A63D-9B3DF48C37C8}"/>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9" name="图形 128">
              <a:extLst>
                <a:ext uri="{FF2B5EF4-FFF2-40B4-BE49-F238E27FC236}">
                  <a16:creationId xmlns:a16="http://schemas.microsoft.com/office/drawing/2014/main" id="{9770CF83-716D-49BB-B6FC-FF4B008EF1D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26374" y="3737575"/>
              <a:ext cx="478924" cy="478924"/>
            </a:xfrm>
            <a:prstGeom prst="rect">
              <a:avLst/>
            </a:prstGeom>
          </p:spPr>
        </p:pic>
      </p:grpSp>
      <p:cxnSp>
        <p:nvCxnSpPr>
          <p:cNvPr id="130" name="连接符: 肘形 129">
            <a:extLst>
              <a:ext uri="{FF2B5EF4-FFF2-40B4-BE49-F238E27FC236}">
                <a16:creationId xmlns:a16="http://schemas.microsoft.com/office/drawing/2014/main" id="{048BFAD8-B929-4DA2-A0BB-296F2240BCAB}"/>
              </a:ext>
            </a:extLst>
          </p:cNvPr>
          <p:cNvCxnSpPr>
            <a:stCxn id="105" idx="3"/>
            <a:endCxn id="128" idx="0"/>
          </p:cNvCxnSpPr>
          <p:nvPr/>
        </p:nvCxnSpPr>
        <p:spPr>
          <a:xfrm>
            <a:off x="3063289" y="3066753"/>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94CC22FB-F71A-49EF-B46E-7B3167C447BD}"/>
              </a:ext>
            </a:extLst>
          </p:cNvPr>
          <p:cNvCxnSpPr>
            <a:cxnSpLocks/>
          </p:cNvCxnSpPr>
          <p:nvPr/>
        </p:nvCxnSpPr>
        <p:spPr>
          <a:xfrm flipV="1">
            <a:off x="4750372" y="3976459"/>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2" name="连接符: 肘形 131">
            <a:extLst>
              <a:ext uri="{FF2B5EF4-FFF2-40B4-BE49-F238E27FC236}">
                <a16:creationId xmlns:a16="http://schemas.microsoft.com/office/drawing/2014/main" id="{1AAC330C-A3D2-41CC-86DD-1FDCB6680BFA}"/>
              </a:ext>
            </a:extLst>
          </p:cNvPr>
          <p:cNvCxnSpPr>
            <a:cxnSpLocks/>
            <a:stCxn id="128" idx="2"/>
            <a:endCxn id="115" idx="0"/>
          </p:cNvCxnSpPr>
          <p:nvPr/>
        </p:nvCxnSpPr>
        <p:spPr>
          <a:xfrm rot="16200000" flipH="1">
            <a:off x="7090802" y="4136737"/>
            <a:ext cx="1142038"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CF457197-4C3B-4AAD-B4EA-4AF5077DB156}"/>
              </a:ext>
            </a:extLst>
          </p:cNvPr>
          <p:cNvCxnSpPr>
            <a:cxnSpLocks/>
            <a:stCxn id="124" idx="2"/>
            <a:endCxn id="115" idx="0"/>
          </p:cNvCxnSpPr>
          <p:nvPr/>
        </p:nvCxnSpPr>
        <p:spPr>
          <a:xfrm rot="5400000">
            <a:off x="8670031" y="4155297"/>
            <a:ext cx="1142038"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4" name="图形 133">
            <a:extLst>
              <a:ext uri="{FF2B5EF4-FFF2-40B4-BE49-F238E27FC236}">
                <a16:creationId xmlns:a16="http://schemas.microsoft.com/office/drawing/2014/main" id="{926FA3DF-A3C5-4D39-96FA-8A48BC918AB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91014" y="5588863"/>
            <a:ext cx="397427" cy="397427"/>
          </a:xfrm>
          <a:prstGeom prst="rect">
            <a:avLst/>
          </a:prstGeom>
        </p:spPr>
      </p:pic>
      <p:cxnSp>
        <p:nvCxnSpPr>
          <p:cNvPr id="135" name="连接符: 肘形 134">
            <a:extLst>
              <a:ext uri="{FF2B5EF4-FFF2-40B4-BE49-F238E27FC236}">
                <a16:creationId xmlns:a16="http://schemas.microsoft.com/office/drawing/2014/main" id="{43531D33-E8FC-4B0D-B3C6-0EBD78BF17A2}"/>
              </a:ext>
            </a:extLst>
          </p:cNvPr>
          <p:cNvCxnSpPr>
            <a:cxnSpLocks/>
            <a:endCxn id="125" idx="0"/>
          </p:cNvCxnSpPr>
          <p:nvPr/>
        </p:nvCxnSpPr>
        <p:spPr>
          <a:xfrm flipV="1">
            <a:off x="4746729" y="3842531"/>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6" name="图形 135">
            <a:extLst>
              <a:ext uri="{FF2B5EF4-FFF2-40B4-BE49-F238E27FC236}">
                <a16:creationId xmlns:a16="http://schemas.microsoft.com/office/drawing/2014/main" id="{DDBD38C6-3506-4FED-B494-C9D04CC219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0559" y="886603"/>
            <a:ext cx="434204" cy="434204"/>
          </a:xfrm>
          <a:prstGeom prst="rect">
            <a:avLst/>
          </a:prstGeom>
        </p:spPr>
      </p:pic>
      <p:sp>
        <p:nvSpPr>
          <p:cNvPr id="138" name="文本占位符 50">
            <a:extLst>
              <a:ext uri="{FF2B5EF4-FFF2-40B4-BE49-F238E27FC236}">
                <a16:creationId xmlns:a16="http://schemas.microsoft.com/office/drawing/2014/main" id="{6DB8BAA9-2237-43F7-93FC-3FCF2CC9A2D4}"/>
              </a:ext>
            </a:extLst>
          </p:cNvPr>
          <p:cNvSpPr>
            <a:spLocks noGrp="1"/>
          </p:cNvSpPr>
          <p:nvPr>
            <p:ph type="body" sz="quarter" idx="10"/>
          </p:nvPr>
        </p:nvSpPr>
        <p:spPr>
          <a:xfrm>
            <a:off x="787786" y="257160"/>
            <a:ext cx="8852236" cy="475612"/>
          </a:xfrm>
        </p:spPr>
        <p:txBody>
          <a:bodyPr/>
          <a:lstStyle/>
          <a:p>
            <a:r>
              <a:rPr lang="en-US" dirty="0"/>
              <a:t>Ⅱ. </a:t>
            </a:r>
            <a:r>
              <a:rPr lang="en-US" altLang="zh-CN" dirty="0"/>
              <a:t>Business Architecture Analysis: </a:t>
            </a:r>
            <a:r>
              <a:rPr lang="en-US" altLang="zh-CN" dirty="0">
                <a:solidFill>
                  <a:schemeClr val="accent1"/>
                </a:solidFill>
              </a:rPr>
              <a:t>Contract Termination (4/4)</a:t>
            </a:r>
          </a:p>
        </p:txBody>
      </p:sp>
      <p:cxnSp>
        <p:nvCxnSpPr>
          <p:cNvPr id="139" name="连接符: 肘形 138">
            <a:extLst>
              <a:ext uri="{FF2B5EF4-FFF2-40B4-BE49-F238E27FC236}">
                <a16:creationId xmlns:a16="http://schemas.microsoft.com/office/drawing/2014/main" id="{6E8BD556-65C2-41FC-909A-B35B53C190C5}"/>
              </a:ext>
            </a:extLst>
          </p:cNvPr>
          <p:cNvCxnSpPr>
            <a:cxnSpLocks/>
            <a:stCxn id="115" idx="2"/>
            <a:endCxn id="107" idx="2"/>
          </p:cNvCxnSpPr>
          <p:nvPr/>
        </p:nvCxnSpPr>
        <p:spPr>
          <a:xfrm rot="5400000" flipH="1">
            <a:off x="5580892" y="3188681"/>
            <a:ext cx="9648" cy="5749998"/>
          </a:xfrm>
          <a:prstGeom prst="bentConnector3">
            <a:avLst>
              <a:gd name="adj1" fmla="val -236940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4">
            <a:extLst>
              <a:ext uri="{FF2B5EF4-FFF2-40B4-BE49-F238E27FC236}">
                <a16:creationId xmlns:a16="http://schemas.microsoft.com/office/drawing/2014/main" id="{97276535-C205-4894-9F7F-A188212A1FF1}"/>
              </a:ext>
            </a:extLst>
          </p:cNvPr>
          <p:cNvSpPr/>
          <p:nvPr/>
        </p:nvSpPr>
        <p:spPr>
          <a:xfrm>
            <a:off x="1205757" y="872852"/>
            <a:ext cx="3633378" cy="526498"/>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sp>
        <p:nvSpPr>
          <p:cNvPr id="2" name="Slide Number Placeholder 1">
            <a:extLst>
              <a:ext uri="{FF2B5EF4-FFF2-40B4-BE49-F238E27FC236}">
                <a16:creationId xmlns:a16="http://schemas.microsoft.com/office/drawing/2014/main" id="{EA2E3CE3-D40B-9640-BB39-CCFBACDB7169}"/>
              </a:ext>
            </a:extLst>
          </p:cNvPr>
          <p:cNvSpPr>
            <a:spLocks noGrp="1"/>
          </p:cNvSpPr>
          <p:nvPr>
            <p:ph type="sldNum" sz="quarter" idx="4"/>
          </p:nvPr>
        </p:nvSpPr>
        <p:spPr/>
        <p:txBody>
          <a:bodyPr/>
          <a:lstStyle/>
          <a:p>
            <a:fld id="{B8DA0876-81C4-5441-91EC-577A37FCAA9C}" type="slidenum">
              <a:rPr lang="en-CN" smtClean="0"/>
              <a:pPr/>
              <a:t>14</a:t>
            </a:fld>
            <a:endParaRPr lang="en-CN"/>
          </a:p>
        </p:txBody>
      </p:sp>
    </p:spTree>
    <p:extLst>
      <p:ext uri="{BB962C8B-B14F-4D97-AF65-F5344CB8AC3E}">
        <p14:creationId xmlns:p14="http://schemas.microsoft.com/office/powerpoint/2010/main" val="337416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15</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7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2274837"/>
            <a:ext cx="12192000" cy="2308324"/>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Technological </a:t>
            </a:r>
          </a:p>
          <a:p>
            <a:pPr algn="ctr"/>
            <a:r>
              <a:rPr lang="en-US" sz="7200" b="1" dirty="0">
                <a:solidFill>
                  <a:schemeClr val="bg1"/>
                </a:solidFill>
                <a:latin typeface="Times New Roman" panose="02020603050405020304" pitchFamily="18" charset="0"/>
                <a:cs typeface="Times New Roman" panose="02020603050405020304" pitchFamily="18" charset="0"/>
                <a:sym typeface="+mn-lt"/>
              </a:rPr>
              <a:t>Implementation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322420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1BFE-0714-EB16-5125-531C524F5E40}"/>
            </a:ext>
          </a:extLst>
        </p:cNvPr>
        <p:cNvGrpSpPr/>
        <p:nvPr/>
      </p:nvGrpSpPr>
      <p:grpSpPr>
        <a:xfrm>
          <a:off x="0" y="0"/>
          <a:ext cx="0" cy="0"/>
          <a:chOff x="0" y="0"/>
          <a:chExt cx="0" cy="0"/>
        </a:xfrm>
      </p:grpSpPr>
      <p:pic>
        <p:nvPicPr>
          <p:cNvPr id="12201" name="图片 12200">
            <a:extLst>
              <a:ext uri="{FF2B5EF4-FFF2-40B4-BE49-F238E27FC236}">
                <a16:creationId xmlns:a16="http://schemas.microsoft.com/office/drawing/2014/main" id="{2E08CBF9-D350-D031-A8D6-0D7B2E26EA83}"/>
              </a:ext>
            </a:extLst>
          </p:cNvPr>
          <p:cNvPicPr>
            <a:picLocks noChangeAspect="1"/>
          </p:cNvPicPr>
          <p:nvPr/>
        </p:nvPicPr>
        <p:blipFill>
          <a:blip r:embed="rId3"/>
          <a:stretch>
            <a:fillRect/>
          </a:stretch>
        </p:blipFill>
        <p:spPr>
          <a:xfrm>
            <a:off x="1745815" y="1116246"/>
            <a:ext cx="9011881" cy="3878513"/>
          </a:xfrm>
          <a:prstGeom prst="rect">
            <a:avLst/>
          </a:prstGeom>
        </p:spPr>
      </p:pic>
      <p:pic>
        <p:nvPicPr>
          <p:cNvPr id="12238" name="Google Shape;1335;p69">
            <a:extLst>
              <a:ext uri="{FF2B5EF4-FFF2-40B4-BE49-F238E27FC236}">
                <a16:creationId xmlns:a16="http://schemas.microsoft.com/office/drawing/2014/main" id="{12AFB99A-66FB-9C7C-2499-237A251AFFF9}"/>
              </a:ext>
            </a:extLst>
          </p:cNvPr>
          <p:cNvPicPr preferRelativeResize="0"/>
          <p:nvPr/>
        </p:nvPicPr>
        <p:blipFill rotWithShape="1">
          <a:blip r:embed="rId4">
            <a:alphaModFix/>
          </a:blip>
          <a:srcRect t="9256" b="9256"/>
          <a:stretch/>
        </p:blipFill>
        <p:spPr>
          <a:xfrm>
            <a:off x="9595132" y="1755855"/>
            <a:ext cx="1931047" cy="1573553"/>
          </a:xfrm>
          <a:prstGeom prst="rect">
            <a:avLst/>
          </a:prstGeom>
          <a:noFill/>
          <a:ln>
            <a:noFill/>
          </a:ln>
        </p:spPr>
      </p:pic>
      <p:sp>
        <p:nvSpPr>
          <p:cNvPr id="12195" name="文本框 12194">
            <a:extLst>
              <a:ext uri="{FF2B5EF4-FFF2-40B4-BE49-F238E27FC236}">
                <a16:creationId xmlns:a16="http://schemas.microsoft.com/office/drawing/2014/main" id="{65133593-B16D-4AB4-0524-D4E81ED1CEE9}"/>
              </a:ext>
            </a:extLst>
          </p:cNvPr>
          <p:cNvSpPr txBox="1"/>
          <p:nvPr/>
        </p:nvSpPr>
        <p:spPr>
          <a:xfrm>
            <a:off x="7187734" y="1168042"/>
            <a:ext cx="3748390" cy="92333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Manager Contract (Management Contract): </a:t>
            </a:r>
            <a:r>
              <a:rPr lang="en-US" altLang="zh-CN" dirty="0">
                <a:latin typeface="Times New Roman" panose="02020603050405020304" pitchFamily="18" charset="0"/>
                <a:cs typeface="Times New Roman" panose="02020603050405020304" pitchFamily="18" charset="0"/>
              </a:rPr>
              <a:t>Addresses misconduct and enforces penalties.</a:t>
            </a:r>
            <a:endParaRPr lang="zh-CN" altLang="en-US" dirty="0">
              <a:latin typeface="Times New Roman" panose="02020603050405020304" pitchFamily="18" charset="0"/>
              <a:cs typeface="Times New Roman" panose="02020603050405020304" pitchFamily="18" charset="0"/>
            </a:endParaRPr>
          </a:p>
        </p:txBody>
      </p:sp>
      <p:sp>
        <p:nvSpPr>
          <p:cNvPr id="12200" name="矩形: 圆角 12199">
            <a:extLst>
              <a:ext uri="{FF2B5EF4-FFF2-40B4-BE49-F238E27FC236}">
                <a16:creationId xmlns:a16="http://schemas.microsoft.com/office/drawing/2014/main" id="{E6DA0ED8-EE36-86FF-3D24-ACF378BB1F81}"/>
              </a:ext>
            </a:extLst>
          </p:cNvPr>
          <p:cNvSpPr/>
          <p:nvPr/>
        </p:nvSpPr>
        <p:spPr>
          <a:xfrm>
            <a:off x="1197348" y="4817925"/>
            <a:ext cx="10108814" cy="174472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ltLang="zh-CN" b="1" dirty="0">
                <a:solidFill>
                  <a:schemeClr val="bg1"/>
                </a:solidFill>
                <a:latin typeface="Times New Roman" panose="02020603050405020304" pitchFamily="18" charset="0"/>
                <a:cs typeface="Times New Roman" panose="02020603050405020304" pitchFamily="18" charset="0"/>
              </a:rPr>
              <a:t>Accounts Receivable Contract </a:t>
            </a:r>
            <a:r>
              <a:rPr lang="en-US" altLang="zh-CN" sz="1400" b="1" dirty="0">
                <a:solidFill>
                  <a:schemeClr val="bg1"/>
                </a:solidFill>
                <a:latin typeface="Times New Roman" panose="02020603050405020304" pitchFamily="18" charset="0"/>
                <a:cs typeface="Times New Roman" panose="02020603050405020304" pitchFamily="18" charset="0"/>
              </a:rPr>
              <a:t>(Pay-After-Use Contract): </a:t>
            </a:r>
          </a:p>
          <a:p>
            <a:pPr lvl="3">
              <a:spcAft>
                <a:spcPts val="400"/>
              </a:spcAft>
            </a:pPr>
            <a:r>
              <a:rPr lang="en-US" altLang="zh-CN" sz="1400" dirty="0">
                <a:solidFill>
                  <a:schemeClr val="bg1"/>
                </a:solidFill>
                <a:latin typeface="Times New Roman" panose="02020603050405020304" pitchFamily="18" charset="0"/>
                <a:cs typeface="Times New Roman" panose="02020603050405020304" pitchFamily="18" charset="0"/>
              </a:rPr>
              <a:t>Handles the logic of "use first, pay later."  </a:t>
            </a:r>
            <a:endParaRPr lang="en-US" altLang="zh-CN" sz="1400" b="1" dirty="0">
              <a:latin typeface="Times New Roman" panose="02020603050405020304" pitchFamily="18" charset="0"/>
              <a:cs typeface="Times New Roman" panose="02020603050405020304" pitchFamily="18" charset="0"/>
            </a:endParaRPr>
          </a:p>
          <a:p>
            <a:pPr lvl="2"/>
            <a:r>
              <a:rPr lang="en-US" altLang="zh-CN" b="1" dirty="0">
                <a:latin typeface="Times New Roman" panose="02020603050405020304" pitchFamily="18" charset="0"/>
                <a:cs typeface="Times New Roman" panose="02020603050405020304" pitchFamily="18" charset="0"/>
              </a:rPr>
              <a:t>Advance Receipts Contract </a:t>
            </a:r>
            <a:r>
              <a:rPr lang="en-US" altLang="zh-CN" sz="1400" b="1" dirty="0">
                <a:latin typeface="Times New Roman" panose="02020603050405020304" pitchFamily="18" charset="0"/>
                <a:cs typeface="Times New Roman" panose="02020603050405020304" pitchFamily="18" charset="0"/>
              </a:rPr>
              <a:t>(Pay-Before-Use Contract): </a:t>
            </a:r>
          </a:p>
          <a:p>
            <a:pPr lvl="3">
              <a:spcAft>
                <a:spcPts val="400"/>
              </a:spcAft>
            </a:pPr>
            <a:r>
              <a:rPr lang="en-US" altLang="zh-CN" sz="1400" dirty="0">
                <a:latin typeface="Times New Roman" panose="02020603050405020304" pitchFamily="18" charset="0"/>
                <a:cs typeface="Times New Roman" panose="02020603050405020304" pitchFamily="18" charset="0"/>
              </a:rPr>
              <a:t>Manages the logic of "pay first, use later."  </a:t>
            </a:r>
          </a:p>
          <a:p>
            <a:pPr lvl="2"/>
            <a:r>
              <a:rPr lang="en-US" altLang="zh-CN" b="1" dirty="0">
                <a:latin typeface="Times New Roman" panose="02020603050405020304" pitchFamily="18" charset="0"/>
                <a:cs typeface="Times New Roman" panose="02020603050405020304" pitchFamily="18" charset="0"/>
              </a:rPr>
              <a:t>End Contract </a:t>
            </a:r>
            <a:r>
              <a:rPr lang="en-US" altLang="zh-CN" sz="1400" b="1" dirty="0">
                <a:latin typeface="Times New Roman" panose="02020603050405020304" pitchFamily="18" charset="0"/>
                <a:cs typeface="Times New Roman" panose="02020603050405020304" pitchFamily="18" charset="0"/>
              </a:rPr>
              <a:t>(Termination Contract): </a:t>
            </a:r>
          </a:p>
          <a:p>
            <a:pPr lvl="3"/>
            <a:r>
              <a:rPr lang="en-US" altLang="zh-CN" sz="1400" dirty="0">
                <a:latin typeface="Times New Roman" panose="02020603050405020304" pitchFamily="18" charset="0"/>
                <a:cs typeface="Times New Roman" panose="02020603050405020304" pitchFamily="18" charset="0"/>
              </a:rPr>
              <a:t>Determines/terminates either the Pay-After-Use or Pay-Before-Use Contract.  </a:t>
            </a:r>
          </a:p>
        </p:txBody>
      </p:sp>
      <p:sp>
        <p:nvSpPr>
          <p:cNvPr id="12202" name="矩形: 圆角 12201">
            <a:extLst>
              <a:ext uri="{FF2B5EF4-FFF2-40B4-BE49-F238E27FC236}">
                <a16:creationId xmlns:a16="http://schemas.microsoft.com/office/drawing/2014/main" id="{3175E7F1-C143-F069-E445-9EA7A0D62BBC}"/>
              </a:ext>
            </a:extLst>
          </p:cNvPr>
          <p:cNvSpPr/>
          <p:nvPr/>
        </p:nvSpPr>
        <p:spPr>
          <a:xfrm>
            <a:off x="236553" y="1116246"/>
            <a:ext cx="6297588" cy="2133706"/>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204" name="文本框 12203">
            <a:extLst>
              <a:ext uri="{FF2B5EF4-FFF2-40B4-BE49-F238E27FC236}">
                <a16:creationId xmlns:a16="http://schemas.microsoft.com/office/drawing/2014/main" id="{1E756F39-6AD1-B70B-3A09-750089CBE71D}"/>
              </a:ext>
            </a:extLst>
          </p:cNvPr>
          <p:cNvSpPr txBox="1"/>
          <p:nvPr/>
        </p:nvSpPr>
        <p:spPr>
          <a:xfrm>
            <a:off x="329151" y="1275158"/>
            <a:ext cx="3481111" cy="1815882"/>
          </a:xfrm>
          <a:prstGeom prst="rect">
            <a:avLst/>
          </a:prstGeom>
          <a:solidFill>
            <a:schemeClr val="bg1">
              <a:lumMod val="95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Login module (Login Module): </a:t>
            </a:r>
          </a:p>
          <a:p>
            <a:r>
              <a:rPr lang="en-US" altLang="zh-CN" sz="1600" dirty="0">
                <a:latin typeface="Times New Roman" panose="02020603050405020304" pitchFamily="18" charset="0"/>
                <a:cs typeface="Times New Roman" panose="02020603050405020304" pitchFamily="18" charset="0"/>
              </a:rPr>
              <a:t>Responsible for user registration and writing to the Record Contract.  </a:t>
            </a:r>
          </a:p>
          <a:p>
            <a:endParaRPr lang="en-US" altLang="zh-CN" sz="1600"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Record Contract (Record Contract): </a:t>
            </a:r>
          </a:p>
          <a:p>
            <a:r>
              <a:rPr lang="en-US" altLang="zh-CN" sz="1600" dirty="0">
                <a:latin typeface="Times New Roman" panose="02020603050405020304" pitchFamily="18" charset="0"/>
                <a:cs typeface="Times New Roman" panose="02020603050405020304" pitchFamily="18" charset="0"/>
              </a:rPr>
              <a:t>Stores all user information, functioning like a database.  </a:t>
            </a:r>
          </a:p>
        </p:txBody>
      </p:sp>
      <p:grpSp>
        <p:nvGrpSpPr>
          <p:cNvPr id="12205" name="Google Shape;11595;p38">
            <a:extLst>
              <a:ext uri="{FF2B5EF4-FFF2-40B4-BE49-F238E27FC236}">
                <a16:creationId xmlns:a16="http://schemas.microsoft.com/office/drawing/2014/main" id="{607D215E-543B-94BC-28FB-33FF85AFB930}"/>
              </a:ext>
            </a:extLst>
          </p:cNvPr>
          <p:cNvGrpSpPr/>
          <p:nvPr/>
        </p:nvGrpSpPr>
        <p:grpSpPr>
          <a:xfrm>
            <a:off x="3198594" y="1023841"/>
            <a:ext cx="567636" cy="502634"/>
            <a:chOff x="7551754" y="3390808"/>
            <a:chExt cx="344883" cy="301311"/>
          </a:xfrm>
          <a:solidFill>
            <a:schemeClr val="bg1"/>
          </a:solidFill>
        </p:grpSpPr>
        <p:sp>
          <p:nvSpPr>
            <p:cNvPr id="12206" name="Google Shape;11596;p38">
              <a:extLst>
                <a:ext uri="{FF2B5EF4-FFF2-40B4-BE49-F238E27FC236}">
                  <a16:creationId xmlns:a16="http://schemas.microsoft.com/office/drawing/2014/main" id="{BCF4EB76-88D6-98CA-4BC8-1110349D452F}"/>
                </a:ext>
              </a:extLst>
            </p:cNvPr>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7" name="Google Shape;11597;p38">
              <a:extLst>
                <a:ext uri="{FF2B5EF4-FFF2-40B4-BE49-F238E27FC236}">
                  <a16:creationId xmlns:a16="http://schemas.microsoft.com/office/drawing/2014/main" id="{7B26224B-4D23-41A6-0EA5-5CD453FE809A}"/>
                </a:ext>
              </a:extLst>
            </p:cNvPr>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8" name="Google Shape;11598;p38">
              <a:extLst>
                <a:ext uri="{FF2B5EF4-FFF2-40B4-BE49-F238E27FC236}">
                  <a16:creationId xmlns:a16="http://schemas.microsoft.com/office/drawing/2014/main" id="{0BC44EDE-603F-847D-1B80-87389551A96D}"/>
                </a:ext>
              </a:extLst>
            </p:cNvPr>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9" name="Google Shape;11599;p38">
              <a:extLst>
                <a:ext uri="{FF2B5EF4-FFF2-40B4-BE49-F238E27FC236}">
                  <a16:creationId xmlns:a16="http://schemas.microsoft.com/office/drawing/2014/main" id="{5F65287B-3EED-42D4-CCAD-D2EAF042DD20}"/>
                </a:ext>
              </a:extLst>
            </p:cNvPr>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0" name="Google Shape;11600;p38">
              <a:extLst>
                <a:ext uri="{FF2B5EF4-FFF2-40B4-BE49-F238E27FC236}">
                  <a16:creationId xmlns:a16="http://schemas.microsoft.com/office/drawing/2014/main" id="{6D022762-A9FD-F957-927F-DA9FC8CF0C9B}"/>
                </a:ext>
              </a:extLst>
            </p:cNvPr>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1" name="Google Shape;11601;p38">
              <a:extLst>
                <a:ext uri="{FF2B5EF4-FFF2-40B4-BE49-F238E27FC236}">
                  <a16:creationId xmlns:a16="http://schemas.microsoft.com/office/drawing/2014/main" id="{5F987116-45D2-B162-5E3F-6583736CC2D2}"/>
                </a:ext>
              </a:extLst>
            </p:cNvPr>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2" name="Google Shape;11602;p38">
              <a:extLst>
                <a:ext uri="{FF2B5EF4-FFF2-40B4-BE49-F238E27FC236}">
                  <a16:creationId xmlns:a16="http://schemas.microsoft.com/office/drawing/2014/main" id="{133A4AAD-46E7-33AE-B353-2F4154BADD0D}"/>
                </a:ext>
              </a:extLst>
            </p:cNvPr>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3" name="Google Shape;11603;p38">
              <a:extLst>
                <a:ext uri="{FF2B5EF4-FFF2-40B4-BE49-F238E27FC236}">
                  <a16:creationId xmlns:a16="http://schemas.microsoft.com/office/drawing/2014/main" id="{1F319595-90FA-3A76-9978-ECCD8C4210CA}"/>
                </a:ext>
              </a:extLst>
            </p:cNvPr>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4" name="Google Shape;11604;p38">
              <a:extLst>
                <a:ext uri="{FF2B5EF4-FFF2-40B4-BE49-F238E27FC236}">
                  <a16:creationId xmlns:a16="http://schemas.microsoft.com/office/drawing/2014/main" id="{D6667B2B-7E61-9E98-C829-028EB88612EF}"/>
                </a:ext>
              </a:extLst>
            </p:cNvPr>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5" name="Google Shape;11605;p38">
              <a:extLst>
                <a:ext uri="{FF2B5EF4-FFF2-40B4-BE49-F238E27FC236}">
                  <a16:creationId xmlns:a16="http://schemas.microsoft.com/office/drawing/2014/main" id="{C445C1A9-D1BB-0D5E-4CA1-C9DC1B33673E}"/>
                </a:ext>
              </a:extLst>
            </p:cNvPr>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6" name="Google Shape;11606;p38">
              <a:extLst>
                <a:ext uri="{FF2B5EF4-FFF2-40B4-BE49-F238E27FC236}">
                  <a16:creationId xmlns:a16="http://schemas.microsoft.com/office/drawing/2014/main" id="{41CCED3D-9007-BA9B-D9C4-F58F3CC064CF}"/>
                </a:ext>
              </a:extLst>
            </p:cNvPr>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17" name="Google Shape;11386;p38">
            <a:extLst>
              <a:ext uri="{FF2B5EF4-FFF2-40B4-BE49-F238E27FC236}">
                <a16:creationId xmlns:a16="http://schemas.microsoft.com/office/drawing/2014/main" id="{B8B22288-26FB-561F-AD48-003FE050EB83}"/>
              </a:ext>
            </a:extLst>
          </p:cNvPr>
          <p:cNvGrpSpPr/>
          <p:nvPr/>
        </p:nvGrpSpPr>
        <p:grpSpPr>
          <a:xfrm>
            <a:off x="3276481" y="2779153"/>
            <a:ext cx="395622" cy="550255"/>
            <a:chOff x="5388757" y="2414659"/>
            <a:chExt cx="260349" cy="362292"/>
          </a:xfrm>
          <a:solidFill>
            <a:schemeClr val="bg1"/>
          </a:solidFill>
        </p:grpSpPr>
        <p:sp>
          <p:nvSpPr>
            <p:cNvPr id="12218" name="Google Shape;11387;p38">
              <a:extLst>
                <a:ext uri="{FF2B5EF4-FFF2-40B4-BE49-F238E27FC236}">
                  <a16:creationId xmlns:a16="http://schemas.microsoft.com/office/drawing/2014/main" id="{99F629D1-C317-0B01-28CF-3644D78C2D07}"/>
                </a:ext>
              </a:extLst>
            </p:cNvPr>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9" name="Google Shape;11388;p38">
              <a:extLst>
                <a:ext uri="{FF2B5EF4-FFF2-40B4-BE49-F238E27FC236}">
                  <a16:creationId xmlns:a16="http://schemas.microsoft.com/office/drawing/2014/main" id="{89B410FD-A2FB-9B74-DAFB-A92C34D7CBA5}"/>
                </a:ext>
              </a:extLst>
            </p:cNvPr>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0" name="Google Shape;11389;p38">
              <a:extLst>
                <a:ext uri="{FF2B5EF4-FFF2-40B4-BE49-F238E27FC236}">
                  <a16:creationId xmlns:a16="http://schemas.microsoft.com/office/drawing/2014/main" id="{46CAA814-8576-CAFF-AACE-082A872345EB}"/>
                </a:ext>
              </a:extLst>
            </p:cNvPr>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1" name="Google Shape;11390;p38">
              <a:extLst>
                <a:ext uri="{FF2B5EF4-FFF2-40B4-BE49-F238E27FC236}">
                  <a16:creationId xmlns:a16="http://schemas.microsoft.com/office/drawing/2014/main" id="{648C3130-A156-4149-F2E0-48FB0ED137F6}"/>
                </a:ext>
              </a:extLst>
            </p:cNvPr>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2" name="Google Shape;11391;p38">
              <a:extLst>
                <a:ext uri="{FF2B5EF4-FFF2-40B4-BE49-F238E27FC236}">
                  <a16:creationId xmlns:a16="http://schemas.microsoft.com/office/drawing/2014/main" id="{E136632B-F38B-7431-0DF0-28621CCA174A}"/>
                </a:ext>
              </a:extLst>
            </p:cNvPr>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3" name="Google Shape;11392;p38">
              <a:extLst>
                <a:ext uri="{FF2B5EF4-FFF2-40B4-BE49-F238E27FC236}">
                  <a16:creationId xmlns:a16="http://schemas.microsoft.com/office/drawing/2014/main" id="{4498D432-F8DC-9CA6-8BB4-5ADC8749E201}"/>
                </a:ext>
              </a:extLst>
            </p:cNvPr>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4" name="Google Shape;11393;p38">
              <a:extLst>
                <a:ext uri="{FF2B5EF4-FFF2-40B4-BE49-F238E27FC236}">
                  <a16:creationId xmlns:a16="http://schemas.microsoft.com/office/drawing/2014/main" id="{CA883013-2308-085D-1B85-41C8862D6C58}"/>
                </a:ext>
              </a:extLst>
            </p:cNvPr>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5" name="Google Shape;11394;p38">
              <a:extLst>
                <a:ext uri="{FF2B5EF4-FFF2-40B4-BE49-F238E27FC236}">
                  <a16:creationId xmlns:a16="http://schemas.microsoft.com/office/drawing/2014/main" id="{8001B8ED-DB25-78F0-BEF9-F555A7B79965}"/>
                </a:ext>
              </a:extLst>
            </p:cNvPr>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6" name="Google Shape;11395;p38">
              <a:extLst>
                <a:ext uri="{FF2B5EF4-FFF2-40B4-BE49-F238E27FC236}">
                  <a16:creationId xmlns:a16="http://schemas.microsoft.com/office/drawing/2014/main" id="{213AAD56-D1FE-70F1-B0DC-5382DC9783B9}"/>
                </a:ext>
              </a:extLst>
            </p:cNvPr>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7" name="Google Shape;11396;p38">
              <a:extLst>
                <a:ext uri="{FF2B5EF4-FFF2-40B4-BE49-F238E27FC236}">
                  <a16:creationId xmlns:a16="http://schemas.microsoft.com/office/drawing/2014/main" id="{A0620E6A-371D-A565-B1AB-A5DCE10C20B6}"/>
                </a:ext>
              </a:extLst>
            </p:cNvPr>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8" name="Google Shape;11397;p38">
              <a:extLst>
                <a:ext uri="{FF2B5EF4-FFF2-40B4-BE49-F238E27FC236}">
                  <a16:creationId xmlns:a16="http://schemas.microsoft.com/office/drawing/2014/main" id="{BD34088D-5E2F-6F59-C6EE-3B5ECC5BBBE8}"/>
                </a:ext>
              </a:extLst>
            </p:cNvPr>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9" name="Google Shape;11398;p38">
              <a:extLst>
                <a:ext uri="{FF2B5EF4-FFF2-40B4-BE49-F238E27FC236}">
                  <a16:creationId xmlns:a16="http://schemas.microsoft.com/office/drawing/2014/main" id="{E04F0510-6B9C-08EE-3736-27CB08706F86}"/>
                </a:ext>
              </a:extLst>
            </p:cNvPr>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0" name="Google Shape;11399;p38">
              <a:extLst>
                <a:ext uri="{FF2B5EF4-FFF2-40B4-BE49-F238E27FC236}">
                  <a16:creationId xmlns:a16="http://schemas.microsoft.com/office/drawing/2014/main" id="{5A932BE1-2F02-775D-06C5-A2F53B0BF4A1}"/>
                </a:ext>
              </a:extLst>
            </p:cNvPr>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1" name="Google Shape;11400;p38">
              <a:extLst>
                <a:ext uri="{FF2B5EF4-FFF2-40B4-BE49-F238E27FC236}">
                  <a16:creationId xmlns:a16="http://schemas.microsoft.com/office/drawing/2014/main" id="{509EEE6A-3DAB-BB90-9037-435AB5E5159D}"/>
                </a:ext>
              </a:extLst>
            </p:cNvPr>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2" name="Google Shape;11401;p38">
              <a:extLst>
                <a:ext uri="{FF2B5EF4-FFF2-40B4-BE49-F238E27FC236}">
                  <a16:creationId xmlns:a16="http://schemas.microsoft.com/office/drawing/2014/main" id="{16087F34-0A8B-669A-7711-CE36B4A2F705}"/>
                </a:ext>
              </a:extLst>
            </p:cNvPr>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3" name="Google Shape;11402;p38">
              <a:extLst>
                <a:ext uri="{FF2B5EF4-FFF2-40B4-BE49-F238E27FC236}">
                  <a16:creationId xmlns:a16="http://schemas.microsoft.com/office/drawing/2014/main" id="{424FB2D9-0083-EABE-F25E-5C44DACAA7C4}"/>
                </a:ext>
              </a:extLst>
            </p:cNvPr>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4" name="Google Shape;11403;p38">
              <a:extLst>
                <a:ext uri="{FF2B5EF4-FFF2-40B4-BE49-F238E27FC236}">
                  <a16:creationId xmlns:a16="http://schemas.microsoft.com/office/drawing/2014/main" id="{63E3C2DE-483B-BDAC-3B80-7E9D82385B79}"/>
                </a:ext>
              </a:extLst>
            </p:cNvPr>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5" name="Google Shape;11404;p38">
              <a:extLst>
                <a:ext uri="{FF2B5EF4-FFF2-40B4-BE49-F238E27FC236}">
                  <a16:creationId xmlns:a16="http://schemas.microsoft.com/office/drawing/2014/main" id="{52B0FA2E-4D8B-B1A8-F8FF-4FB88F39D81E}"/>
                </a:ext>
              </a:extLst>
            </p:cNvPr>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6" name="Google Shape;11405;p38">
              <a:extLst>
                <a:ext uri="{FF2B5EF4-FFF2-40B4-BE49-F238E27FC236}">
                  <a16:creationId xmlns:a16="http://schemas.microsoft.com/office/drawing/2014/main" id="{A70BA2A5-7744-6992-9C80-70C189A3F333}"/>
                </a:ext>
              </a:extLst>
            </p:cNvPr>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7" name="Google Shape;11406;p38">
              <a:extLst>
                <a:ext uri="{FF2B5EF4-FFF2-40B4-BE49-F238E27FC236}">
                  <a16:creationId xmlns:a16="http://schemas.microsoft.com/office/drawing/2014/main" id="{70C3D1D1-E1B7-DF98-A070-D7C1B527D4A0}"/>
                </a:ext>
              </a:extLst>
            </p:cNvPr>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12239" name="矩形 12238">
            <a:extLst>
              <a:ext uri="{FF2B5EF4-FFF2-40B4-BE49-F238E27FC236}">
                <a16:creationId xmlns:a16="http://schemas.microsoft.com/office/drawing/2014/main" id="{B7CEFF9A-9755-B112-BBDD-4E9DFD39BCB8}"/>
              </a:ext>
            </a:extLst>
          </p:cNvPr>
          <p:cNvSpPr/>
          <p:nvPr/>
        </p:nvSpPr>
        <p:spPr>
          <a:xfrm>
            <a:off x="7090464" y="1240022"/>
            <a:ext cx="97270" cy="796968"/>
          </a:xfrm>
          <a:prstGeom prst="rect">
            <a:avLst/>
          </a:prstGeom>
          <a:solidFill>
            <a:srgbClr val="FFC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40" name="Google Shape;8458;p83">
            <a:extLst>
              <a:ext uri="{FF2B5EF4-FFF2-40B4-BE49-F238E27FC236}">
                <a16:creationId xmlns:a16="http://schemas.microsoft.com/office/drawing/2014/main" id="{87303203-A566-BBB6-1DFF-5EDCBAEC4053}"/>
              </a:ext>
            </a:extLst>
          </p:cNvPr>
          <p:cNvSpPr/>
          <p:nvPr/>
        </p:nvSpPr>
        <p:spPr>
          <a:xfrm>
            <a:off x="1197348" y="4764105"/>
            <a:ext cx="1630819" cy="1856486"/>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41" name="Google Shape;8457;p83">
            <a:extLst>
              <a:ext uri="{FF2B5EF4-FFF2-40B4-BE49-F238E27FC236}">
                <a16:creationId xmlns:a16="http://schemas.microsoft.com/office/drawing/2014/main" id="{6CF635D7-0FB6-693B-8454-35F26E720197}"/>
              </a:ext>
            </a:extLst>
          </p:cNvPr>
          <p:cNvSpPr/>
          <p:nvPr/>
        </p:nvSpPr>
        <p:spPr>
          <a:xfrm>
            <a:off x="9735907" y="4768226"/>
            <a:ext cx="1570256" cy="1852365"/>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55" name="Google Shape;8476;p83">
            <a:extLst>
              <a:ext uri="{FF2B5EF4-FFF2-40B4-BE49-F238E27FC236}">
                <a16:creationId xmlns:a16="http://schemas.microsoft.com/office/drawing/2014/main" id="{D09B1707-5B09-A42B-F84D-1B7AC51AF9F7}"/>
              </a:ext>
            </a:extLst>
          </p:cNvPr>
          <p:cNvSpPr/>
          <p:nvPr/>
        </p:nvSpPr>
        <p:spPr>
          <a:xfrm>
            <a:off x="6314689" y="4846955"/>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2258" name="Google Shape;8482;p83">
            <a:extLst>
              <a:ext uri="{FF2B5EF4-FFF2-40B4-BE49-F238E27FC236}">
                <a16:creationId xmlns:a16="http://schemas.microsoft.com/office/drawing/2014/main" id="{F95389A9-F3D0-E8BD-C218-698BB1C935DE}"/>
              </a:ext>
            </a:extLst>
          </p:cNvPr>
          <p:cNvSpPr/>
          <p:nvPr/>
        </p:nvSpPr>
        <p:spPr>
          <a:xfrm>
            <a:off x="6317576" y="4268277"/>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cxnSp>
        <p:nvCxnSpPr>
          <p:cNvPr id="12262" name="Google Shape;8489;p83">
            <a:extLst>
              <a:ext uri="{FF2B5EF4-FFF2-40B4-BE49-F238E27FC236}">
                <a16:creationId xmlns:a16="http://schemas.microsoft.com/office/drawing/2014/main" id="{20D64CE2-96B9-6286-11AA-7D08E71E1C1A}"/>
              </a:ext>
            </a:extLst>
          </p:cNvPr>
          <p:cNvCxnSpPr>
            <a:stCxn id="12255" idx="0"/>
            <a:endCxn id="12258" idx="4"/>
          </p:cNvCxnSpPr>
          <p:nvPr/>
        </p:nvCxnSpPr>
        <p:spPr>
          <a:xfrm rot="5400000" flipH="1" flipV="1">
            <a:off x="6111993" y="4598773"/>
            <a:ext cx="493478" cy="2887"/>
          </a:xfrm>
          <a:prstGeom prst="curvedConnector3">
            <a:avLst>
              <a:gd name="adj1" fmla="val 50000"/>
            </a:avLst>
          </a:prstGeom>
          <a:noFill/>
          <a:ln w="19050" cap="flat" cmpd="sng">
            <a:solidFill>
              <a:srgbClr val="5F7D95"/>
            </a:solidFill>
            <a:prstDash val="solid"/>
            <a:round/>
            <a:headEnd type="none" w="med" len="med"/>
            <a:tailEnd type="none" w="med" len="med"/>
          </a:ln>
        </p:spPr>
      </p:cxnSp>
      <p:grpSp>
        <p:nvGrpSpPr>
          <p:cNvPr id="12265" name="Google Shape;12219;p39">
            <a:extLst>
              <a:ext uri="{FF2B5EF4-FFF2-40B4-BE49-F238E27FC236}">
                <a16:creationId xmlns:a16="http://schemas.microsoft.com/office/drawing/2014/main" id="{0804348E-E941-0808-E8AB-645C10201A91}"/>
              </a:ext>
            </a:extLst>
          </p:cNvPr>
          <p:cNvGrpSpPr/>
          <p:nvPr/>
        </p:nvGrpSpPr>
        <p:grpSpPr>
          <a:xfrm>
            <a:off x="1686114" y="3729654"/>
            <a:ext cx="799784" cy="661687"/>
            <a:chOff x="3075928" y="2445798"/>
            <a:chExt cx="363243" cy="300675"/>
          </a:xfrm>
          <a:solidFill>
            <a:schemeClr val="bg1"/>
          </a:solidFill>
        </p:grpSpPr>
        <p:sp>
          <p:nvSpPr>
            <p:cNvPr id="12266" name="Google Shape;12220;p39">
              <a:extLst>
                <a:ext uri="{FF2B5EF4-FFF2-40B4-BE49-F238E27FC236}">
                  <a16:creationId xmlns:a16="http://schemas.microsoft.com/office/drawing/2014/main" id="{B61BE471-B763-7977-A44F-196752F93C5E}"/>
                </a:ext>
              </a:extLst>
            </p:cNvPr>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7" name="Google Shape;12221;p39">
              <a:extLst>
                <a:ext uri="{FF2B5EF4-FFF2-40B4-BE49-F238E27FC236}">
                  <a16:creationId xmlns:a16="http://schemas.microsoft.com/office/drawing/2014/main" id="{B5CFE734-8678-9DF5-2375-1D3144466970}"/>
                </a:ext>
              </a:extLst>
            </p:cNvPr>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8" name="Google Shape;12222;p39">
              <a:extLst>
                <a:ext uri="{FF2B5EF4-FFF2-40B4-BE49-F238E27FC236}">
                  <a16:creationId xmlns:a16="http://schemas.microsoft.com/office/drawing/2014/main" id="{03822159-A729-9A82-F48A-9D75479137AB}"/>
                </a:ext>
              </a:extLst>
            </p:cNvPr>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9" name="Google Shape;12223;p39">
              <a:extLst>
                <a:ext uri="{FF2B5EF4-FFF2-40B4-BE49-F238E27FC236}">
                  <a16:creationId xmlns:a16="http://schemas.microsoft.com/office/drawing/2014/main" id="{484819BF-431E-ED3A-F8D7-11F52EE2F56E}"/>
                </a:ext>
              </a:extLst>
            </p:cNvPr>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0" name="Google Shape;12224;p39">
              <a:extLst>
                <a:ext uri="{FF2B5EF4-FFF2-40B4-BE49-F238E27FC236}">
                  <a16:creationId xmlns:a16="http://schemas.microsoft.com/office/drawing/2014/main" id="{080F0215-E814-EC33-55D5-5AC89023896A}"/>
                </a:ext>
              </a:extLst>
            </p:cNvPr>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1" name="Google Shape;12225;p39">
              <a:extLst>
                <a:ext uri="{FF2B5EF4-FFF2-40B4-BE49-F238E27FC236}">
                  <a16:creationId xmlns:a16="http://schemas.microsoft.com/office/drawing/2014/main" id="{40611649-EA0E-2B7E-B42C-07F5BDA940AC}"/>
                </a:ext>
              </a:extLst>
            </p:cNvPr>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2" name="Google Shape;12226;p39">
              <a:extLst>
                <a:ext uri="{FF2B5EF4-FFF2-40B4-BE49-F238E27FC236}">
                  <a16:creationId xmlns:a16="http://schemas.microsoft.com/office/drawing/2014/main" id="{35EABF77-9258-171C-EDB1-A98531E9E5F7}"/>
                </a:ext>
              </a:extLst>
            </p:cNvPr>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3" name="Google Shape;12227;p39">
              <a:extLst>
                <a:ext uri="{FF2B5EF4-FFF2-40B4-BE49-F238E27FC236}">
                  <a16:creationId xmlns:a16="http://schemas.microsoft.com/office/drawing/2014/main" id="{9B7F93DD-1754-8E46-F5F8-7893A4A13978}"/>
                </a:ext>
              </a:extLst>
            </p:cNvPr>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4" name="Google Shape;12228;p39">
              <a:extLst>
                <a:ext uri="{FF2B5EF4-FFF2-40B4-BE49-F238E27FC236}">
                  <a16:creationId xmlns:a16="http://schemas.microsoft.com/office/drawing/2014/main" id="{40237F8C-4D35-5BC5-5020-E90AFD903E6B}"/>
                </a:ext>
              </a:extLst>
            </p:cNvPr>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5" name="Google Shape;12229;p39">
              <a:extLst>
                <a:ext uri="{FF2B5EF4-FFF2-40B4-BE49-F238E27FC236}">
                  <a16:creationId xmlns:a16="http://schemas.microsoft.com/office/drawing/2014/main" id="{020AE7B2-09F9-68AF-8F15-9E2426DD6C6F}"/>
                </a:ext>
              </a:extLst>
            </p:cNvPr>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6" name="Google Shape;12230;p39">
              <a:extLst>
                <a:ext uri="{FF2B5EF4-FFF2-40B4-BE49-F238E27FC236}">
                  <a16:creationId xmlns:a16="http://schemas.microsoft.com/office/drawing/2014/main" id="{DEA6275D-C08A-E017-C6BC-C897AFB569DB}"/>
                </a:ext>
              </a:extLst>
            </p:cNvPr>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77" name="Google Shape;12486;p39">
            <a:extLst>
              <a:ext uri="{FF2B5EF4-FFF2-40B4-BE49-F238E27FC236}">
                <a16:creationId xmlns:a16="http://schemas.microsoft.com/office/drawing/2014/main" id="{56970369-DD06-3020-E4A6-7283DACC345D}"/>
              </a:ext>
            </a:extLst>
          </p:cNvPr>
          <p:cNvGrpSpPr/>
          <p:nvPr/>
        </p:nvGrpSpPr>
        <p:grpSpPr>
          <a:xfrm>
            <a:off x="10386471" y="3818644"/>
            <a:ext cx="583194" cy="629163"/>
            <a:chOff x="2662884" y="1513044"/>
            <a:chExt cx="322914" cy="348543"/>
          </a:xfrm>
          <a:solidFill>
            <a:schemeClr val="bg1"/>
          </a:solidFill>
        </p:grpSpPr>
        <p:sp>
          <p:nvSpPr>
            <p:cNvPr id="12278" name="Google Shape;12487;p39">
              <a:extLst>
                <a:ext uri="{FF2B5EF4-FFF2-40B4-BE49-F238E27FC236}">
                  <a16:creationId xmlns:a16="http://schemas.microsoft.com/office/drawing/2014/main" id="{EA7FE639-EC60-2111-BB41-FD4CE88196B4}"/>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9" name="Google Shape;12488;p39">
              <a:extLst>
                <a:ext uri="{FF2B5EF4-FFF2-40B4-BE49-F238E27FC236}">
                  <a16:creationId xmlns:a16="http://schemas.microsoft.com/office/drawing/2014/main" id="{6BFECB35-9F28-E195-5F1F-480AB03B8BC0}"/>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0" name="Google Shape;12489;p39">
              <a:extLst>
                <a:ext uri="{FF2B5EF4-FFF2-40B4-BE49-F238E27FC236}">
                  <a16:creationId xmlns:a16="http://schemas.microsoft.com/office/drawing/2014/main" id="{C2B178AF-27E6-8E35-6F0F-12528E65EA92}"/>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1" name="Google Shape;12490;p39">
              <a:extLst>
                <a:ext uri="{FF2B5EF4-FFF2-40B4-BE49-F238E27FC236}">
                  <a16:creationId xmlns:a16="http://schemas.microsoft.com/office/drawing/2014/main" id="{2FB776B9-7727-431F-F5A0-6107713FC88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2" name="Google Shape;12491;p39">
              <a:extLst>
                <a:ext uri="{FF2B5EF4-FFF2-40B4-BE49-F238E27FC236}">
                  <a16:creationId xmlns:a16="http://schemas.microsoft.com/office/drawing/2014/main" id="{775A660D-BC0F-C547-4301-9CC712FA3402}"/>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3" name="Google Shape;12492;p39">
              <a:extLst>
                <a:ext uri="{FF2B5EF4-FFF2-40B4-BE49-F238E27FC236}">
                  <a16:creationId xmlns:a16="http://schemas.microsoft.com/office/drawing/2014/main" id="{2FDAA94B-8943-BED5-D10F-582D2D650C09}"/>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4" name="Google Shape;12493;p39">
              <a:extLst>
                <a:ext uri="{FF2B5EF4-FFF2-40B4-BE49-F238E27FC236}">
                  <a16:creationId xmlns:a16="http://schemas.microsoft.com/office/drawing/2014/main" id="{CD1AF0BC-C740-3E17-A80D-90A310FCB92D}"/>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5" name="Google Shape;12494;p39">
              <a:extLst>
                <a:ext uri="{FF2B5EF4-FFF2-40B4-BE49-F238E27FC236}">
                  <a16:creationId xmlns:a16="http://schemas.microsoft.com/office/drawing/2014/main" id="{31C7D465-3734-7B26-98BC-7CEF897CF664}"/>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6" name="Google Shape;12495;p39">
              <a:extLst>
                <a:ext uri="{FF2B5EF4-FFF2-40B4-BE49-F238E27FC236}">
                  <a16:creationId xmlns:a16="http://schemas.microsoft.com/office/drawing/2014/main" id="{2E3B0AC5-4F42-9AF9-12D1-7D1924A8D0BC}"/>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7" name="Google Shape;12496;p39">
              <a:extLst>
                <a:ext uri="{FF2B5EF4-FFF2-40B4-BE49-F238E27FC236}">
                  <a16:creationId xmlns:a16="http://schemas.microsoft.com/office/drawing/2014/main" id="{F9D34FE4-C70E-5C35-3CC2-BF0AF005CF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78" name="Text Placeholder 1">
            <a:extLst>
              <a:ext uri="{FF2B5EF4-FFF2-40B4-BE49-F238E27FC236}">
                <a16:creationId xmlns:a16="http://schemas.microsoft.com/office/drawing/2014/main" id="{8249E61B-3976-BB47-A50C-8729B067159E}"/>
              </a:ext>
            </a:extLst>
          </p:cNvPr>
          <p:cNvSpPr txBox="1">
            <a:spLocks/>
          </p:cNvSpPr>
          <p:nvPr/>
        </p:nvSpPr>
        <p:spPr>
          <a:xfrm>
            <a:off x="787787" y="257160"/>
            <a:ext cx="6874258"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a:t>
            </a:r>
            <a:r>
              <a:rPr lang="en-GB" altLang="zh-CN" dirty="0">
                <a:solidFill>
                  <a:schemeClr val="accent1"/>
                </a:solidFill>
                <a:ea typeface="-apple-system"/>
                <a:sym typeface="+mn-ea"/>
              </a:rPr>
              <a:t>Technical Logic</a:t>
            </a:r>
          </a:p>
        </p:txBody>
      </p:sp>
    </p:spTree>
    <p:extLst>
      <p:ext uri="{BB962C8B-B14F-4D97-AF65-F5344CB8AC3E}">
        <p14:creationId xmlns:p14="http://schemas.microsoft.com/office/powerpoint/2010/main" val="77435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45">
            <a:extLst>
              <a:ext uri="{FF2B5EF4-FFF2-40B4-BE49-F238E27FC236}">
                <a16:creationId xmlns:a16="http://schemas.microsoft.com/office/drawing/2014/main" id="{70E1C7C0-2CCE-399E-13EF-0E980BCCE379}"/>
              </a:ext>
            </a:extLst>
          </p:cNvPr>
          <p:cNvSpPr/>
          <p:nvPr>
            <p:custDataLst>
              <p:tags r:id="rId1"/>
            </p:custDataLst>
          </p:nvPr>
        </p:nvSpPr>
        <p:spPr>
          <a:xfrm>
            <a:off x="1" y="4260708"/>
            <a:ext cx="6095999" cy="2597291"/>
          </a:xfrm>
          <a:prstGeom prst="roundRect">
            <a:avLst>
              <a:gd name="adj" fmla="val 2543"/>
            </a:avLst>
          </a:prstGeom>
          <a:gradFill flip="none" rotWithShape="1">
            <a:gsLst>
              <a:gs pos="0">
                <a:schemeClr val="bg1"/>
              </a:gs>
              <a:gs pos="100000">
                <a:schemeClr val="accent2">
                  <a:lumMod val="40000"/>
                  <a:lumOff val="60000"/>
                </a:schemeClr>
              </a:gs>
            </a:gsLst>
            <a:lin ang="8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pic>
        <p:nvPicPr>
          <p:cNvPr id="21" name="图片占位符 7"/>
          <p:cNvPicPr>
            <a:picLocks noGrp="1" noChangeAspect="1"/>
          </p:cNvPicPr>
          <p:nvPr/>
        </p:nvPicPr>
        <p:blipFill>
          <a:blip r:embed="rId5">
            <a:extLst>
              <a:ext uri="{28A0092B-C50C-407E-A947-70E740481C1C}">
                <a14:useLocalDpi xmlns:a14="http://schemas.microsoft.com/office/drawing/2010/main" val="0"/>
              </a:ext>
            </a:extLst>
          </a:blip>
          <a:srcRect t="5267" b="5267"/>
          <a:stretch>
            <a:fillRect/>
          </a:stretch>
        </p:blipFill>
        <p:spPr>
          <a:xfrm>
            <a:off x="0" y="925195"/>
            <a:ext cx="12192000" cy="3016250"/>
          </a:xfrm>
          <a:prstGeom prst="rect">
            <a:avLst/>
          </a:prstGeom>
          <a:solidFill>
            <a:schemeClr val="bg1">
              <a:lumMod val="95000"/>
              <a:alpha val="23000"/>
            </a:schemeClr>
          </a:solidFill>
        </p:spPr>
      </p:pic>
      <p:sp>
        <p:nvSpPr>
          <p:cNvPr id="46" name="Rectangle: Rounded Corners 45"/>
          <p:cNvSpPr/>
          <p:nvPr>
            <p:custDataLst>
              <p:tags r:id="rId2"/>
            </p:custDataLst>
          </p:nvPr>
        </p:nvSpPr>
        <p:spPr>
          <a:xfrm>
            <a:off x="0" y="925195"/>
            <a:ext cx="9392920" cy="3020695"/>
          </a:xfrm>
          <a:prstGeom prst="roundRect">
            <a:avLst>
              <a:gd name="adj" fmla="val 2543"/>
            </a:avLst>
          </a:prstGeom>
          <a:gradFill flip="none" rotWithShape="1">
            <a:gsLst>
              <a:gs pos="37000">
                <a:schemeClr val="accent3">
                  <a:lumMod val="50000"/>
                </a:schemeClr>
              </a:gs>
              <a:gs pos="56000">
                <a:schemeClr val="accent1">
                  <a:alpha val="73000"/>
                </a:schemeClr>
              </a:gs>
              <a:gs pos="100000">
                <a:srgbClr val="01000E">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4" name="TextBox 63"/>
          <p:cNvSpPr txBox="1"/>
          <p:nvPr>
            <p:custDataLst>
              <p:tags r:id="rId3"/>
            </p:custDataLst>
          </p:nvPr>
        </p:nvSpPr>
        <p:spPr>
          <a:xfrm>
            <a:off x="498791" y="2430739"/>
            <a:ext cx="5795494" cy="824037"/>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cs typeface="Times New Roman" panose="02020603050405020304" pitchFamily="18" charset="0"/>
              </a:rPr>
              <a:t>During registration, users complete identity authentication and registration by providing biometric information (such as fingerprints, facial recognition, etc.) or generating a cryptographic key pair. </a:t>
            </a:r>
          </a:p>
          <a:p>
            <a:pPr>
              <a:lnSpc>
                <a:spcPct val="120000"/>
              </a:lnSpc>
            </a:pPr>
            <a:r>
              <a:rPr lang="en-US" altLang="zh-CN" sz="1200" b="1" dirty="0">
                <a:solidFill>
                  <a:schemeClr val="bg1"/>
                </a:solidFill>
                <a:latin typeface="Times New Roman" panose="02020603050405020304" pitchFamily="18" charset="0"/>
                <a:cs typeface="Times New Roman" panose="02020603050405020304" pitchFamily="18" charset="0"/>
              </a:rPr>
              <a:t>The smart contract stores the following information:</a:t>
            </a:r>
            <a:endPar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TextBox 63"/>
          <p:cNvSpPr txBox="1"/>
          <p:nvPr/>
        </p:nvSpPr>
        <p:spPr>
          <a:xfrm>
            <a:off x="6512560" y="2415817"/>
            <a:ext cx="5095240" cy="949325"/>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Merchants must provide qualification documents for registration and generate a key pair to ensure the credibility of the service provider's identity.</a:t>
            </a:r>
          </a:p>
          <a:p>
            <a:pPr>
              <a:lnSpc>
                <a:spcPct val="120000"/>
              </a:lnSpc>
            </a:pPr>
            <a:endPar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smart contract stores the following information:</a:t>
            </a:r>
          </a:p>
        </p:txBody>
      </p:sp>
      <p:sp>
        <p:nvSpPr>
          <p:cNvPr id="42" name="文本框 41"/>
          <p:cNvSpPr txBox="1"/>
          <p:nvPr/>
        </p:nvSpPr>
        <p:spPr>
          <a:xfrm>
            <a:off x="0" y="922231"/>
            <a:ext cx="4766310" cy="483235"/>
          </a:xfrm>
          <a:prstGeom prst="rect">
            <a:avLst/>
          </a:prstGeom>
          <a:noFill/>
        </p:spPr>
        <p:txBody>
          <a:bodyPr wrap="square" rtlCol="0" anchor="t">
            <a:no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Identity Authentication</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4" name="圆角矩形 3"/>
          <p:cNvSpPr/>
          <p:nvPr/>
        </p:nvSpPr>
        <p:spPr>
          <a:xfrm>
            <a:off x="584200" y="3402758"/>
            <a:ext cx="88455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User ID</a:t>
            </a:r>
            <a:endParaRPr lang="en-GB" altLang="zh-CN" sz="1400" dirty="0">
              <a:latin typeface="Times New Roman" panose="02020603050405020304" pitchFamily="18" charset="0"/>
              <a:cs typeface="Times New Roman" panose="02020603050405020304" pitchFamily="18" charset="0"/>
            </a:endParaRPr>
          </a:p>
        </p:txBody>
      </p:sp>
      <p:sp>
        <p:nvSpPr>
          <p:cNvPr id="5" name="圆角矩形 4"/>
          <p:cNvSpPr/>
          <p:nvPr/>
        </p:nvSpPr>
        <p:spPr>
          <a:xfrm>
            <a:off x="1612900" y="3402782"/>
            <a:ext cx="216217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identity hash</a:t>
            </a:r>
            <a:endParaRPr lang="en-GB" altLang="zh-CN" sz="1400" dirty="0">
              <a:latin typeface="Times New Roman" panose="02020603050405020304" pitchFamily="18" charset="0"/>
              <a:cs typeface="Times New Roman" panose="02020603050405020304" pitchFamily="18" charset="0"/>
            </a:endParaRPr>
          </a:p>
        </p:txBody>
      </p:sp>
      <p:sp>
        <p:nvSpPr>
          <p:cNvPr id="6" name="圆角矩形 5"/>
          <p:cNvSpPr/>
          <p:nvPr/>
        </p:nvSpPr>
        <p:spPr>
          <a:xfrm>
            <a:off x="3967163" y="3399710"/>
            <a:ext cx="1295717"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userPubKey</a:t>
            </a:r>
            <a:endParaRPr lang="en-US" altLang="zh-CN" sz="1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498791" y="1437168"/>
            <a:ext cx="9043671" cy="349250"/>
          </a:xfrm>
          <a:prstGeom prst="rect">
            <a:avLst/>
          </a:prstGeom>
          <a:noFill/>
        </p:spPr>
        <p:txBody>
          <a:bodyPr wrap="square" rtlCol="0" anchor="t">
            <a:noAutofit/>
          </a:bodyPr>
          <a:lstStyle/>
          <a:p>
            <a:pPr>
              <a:lnSpc>
                <a:spcPct val="120000"/>
              </a:lnSpc>
            </a:pP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Establishment from Two Perspectives: User Onboarding and Merchant Onboarding</a:t>
            </a:r>
            <a:endParaRPr lang="zh-CN" alt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9" name="文本框 8"/>
          <p:cNvSpPr txBox="1"/>
          <p:nvPr/>
        </p:nvSpPr>
        <p:spPr>
          <a:xfrm>
            <a:off x="1177911" y="1963306"/>
            <a:ext cx="992371" cy="369332"/>
          </a:xfrm>
          <a:prstGeom prst="rect">
            <a:avLst/>
          </a:prstGeom>
          <a:noFill/>
        </p:spPr>
        <p:txBody>
          <a:bodyPr wrap="square" rtlCol="0" anchor="t">
            <a:spAutoFit/>
          </a:bodyPr>
          <a:lstStyle/>
          <a:p>
            <a:r>
              <a:rPr lang="en-GB" altLang="zh-CN" b="1" dirty="0">
                <a:solidFill>
                  <a:schemeClr val="bg1"/>
                </a:solidFill>
                <a:latin typeface="Times New Roman" panose="02020603050405020304" pitchFamily="18" charset="0"/>
                <a:cs typeface="Times New Roman" panose="02020603050405020304" pitchFamily="18" charset="0"/>
              </a:rPr>
              <a:t>User</a:t>
            </a:r>
          </a:p>
        </p:txBody>
      </p:sp>
      <p:sp>
        <p:nvSpPr>
          <p:cNvPr id="10" name="圆角矩形 9"/>
          <p:cNvSpPr/>
          <p:nvPr/>
        </p:nvSpPr>
        <p:spPr>
          <a:xfrm>
            <a:off x="6561138" y="3385185"/>
            <a:ext cx="1200150"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200" b="1" dirty="0">
                <a:latin typeface="Times New Roman" panose="02020603050405020304" pitchFamily="18" charset="0"/>
                <a:cs typeface="Times New Roman" panose="02020603050405020304" pitchFamily="18" charset="0"/>
              </a:rPr>
              <a:t>Merchant ID</a:t>
            </a:r>
          </a:p>
        </p:txBody>
      </p:sp>
      <p:sp>
        <p:nvSpPr>
          <p:cNvPr id="11" name="圆角矩形 10"/>
          <p:cNvSpPr/>
          <p:nvPr/>
        </p:nvSpPr>
        <p:spPr>
          <a:xfrm>
            <a:off x="7809468" y="3359602"/>
            <a:ext cx="2501424"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qualification hash</a:t>
            </a:r>
          </a:p>
        </p:txBody>
      </p:sp>
      <p:sp>
        <p:nvSpPr>
          <p:cNvPr id="12" name="圆角矩形 11"/>
          <p:cNvSpPr/>
          <p:nvPr/>
        </p:nvSpPr>
        <p:spPr>
          <a:xfrm>
            <a:off x="10355263" y="3362960"/>
            <a:ext cx="1711142"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merchantPubKey</a:t>
            </a:r>
            <a:endParaRPr lang="en-US" altLang="zh-CN" sz="1400" b="1" dirty="0">
              <a:latin typeface="Times New Roman" panose="02020603050405020304" pitchFamily="18" charset="0"/>
              <a:cs typeface="Times New Roman" panose="02020603050405020304" pitchFamily="18" charset="0"/>
            </a:endParaRPr>
          </a:p>
        </p:txBody>
      </p:sp>
      <p:sp>
        <p:nvSpPr>
          <p:cNvPr id="6196" name="Google Shape;6196;p78"/>
          <p:cNvSpPr/>
          <p:nvPr/>
        </p:nvSpPr>
        <p:spPr>
          <a:xfrm>
            <a:off x="6657340" y="1881657"/>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421" name="Google Shape;6421;p78"/>
          <p:cNvGrpSpPr/>
          <p:nvPr/>
        </p:nvGrpSpPr>
        <p:grpSpPr>
          <a:xfrm>
            <a:off x="584200" y="1905865"/>
            <a:ext cx="466772" cy="466772"/>
            <a:chOff x="3497300" y="3227275"/>
            <a:chExt cx="296175" cy="296175"/>
          </a:xfrm>
          <a:solidFill>
            <a:schemeClr val="bg1"/>
          </a:solidFill>
        </p:grpSpPr>
        <p:sp>
          <p:nvSpPr>
            <p:cNvPr id="6422" name="Google Shape;6422;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3" name="Google Shape;6423;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4" name="Google Shape;6424;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5" name="Google Shape;6425;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6" name="Google Shape;6426;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7" name="Google Shape;6427;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8" name="Google Shape;6428;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9" name="Google Shape;6429;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7191120" y="1952598"/>
            <a:ext cx="1285240" cy="338554"/>
          </a:xfrm>
          <a:prstGeom prst="rect">
            <a:avLst/>
          </a:prstGeom>
          <a:noFill/>
        </p:spPr>
        <p:txBody>
          <a:bodyPr wrap="square" rtlCol="0" anchor="t">
            <a:spAutoFit/>
          </a:bodyPr>
          <a:lstStyle/>
          <a:p>
            <a:r>
              <a:rPr lang="en-GB" altLang="zh-CN" sz="1600" b="1" dirty="0">
                <a:solidFill>
                  <a:schemeClr val="bg1"/>
                </a:solidFill>
                <a:latin typeface="Times New Roman" panose="02020603050405020304" pitchFamily="18" charset="0"/>
                <a:cs typeface="Times New Roman" panose="02020603050405020304" pitchFamily="18" charset="0"/>
              </a:rPr>
              <a:t>Merchant</a:t>
            </a:r>
          </a:p>
        </p:txBody>
      </p:sp>
      <p:sp>
        <p:nvSpPr>
          <p:cNvPr id="22" name="文本框 21">
            <a:extLst>
              <a:ext uri="{FF2B5EF4-FFF2-40B4-BE49-F238E27FC236}">
                <a16:creationId xmlns:a16="http://schemas.microsoft.com/office/drawing/2014/main" id="{2823AE61-FC76-6D01-3FEE-96E061F742FB}"/>
              </a:ext>
            </a:extLst>
          </p:cNvPr>
          <p:cNvSpPr txBox="1"/>
          <p:nvPr/>
        </p:nvSpPr>
        <p:spPr>
          <a:xfrm>
            <a:off x="172645" y="4585766"/>
            <a:ext cx="5923355" cy="1077218"/>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The contract defines two structs, </a:t>
            </a:r>
            <a:r>
              <a:rPr lang="en-US" altLang="zh-CN" sz="1600" b="1" dirty="0" err="1">
                <a:solidFill>
                  <a:srgbClr val="FF0066"/>
                </a:solidFill>
                <a:latin typeface="Times New Roman" panose="02020603050405020304" pitchFamily="18" charset="0"/>
                <a:cs typeface="Times New Roman" panose="02020603050405020304" pitchFamily="18" charset="0"/>
              </a:rPr>
              <a:t>BuyerInfo</a:t>
            </a:r>
            <a:r>
              <a:rPr lang="en-US" altLang="zh-CN" sz="1600" dirty="0">
                <a:latin typeface="Times New Roman" panose="02020603050405020304" pitchFamily="18" charset="0"/>
                <a:cs typeface="Times New Roman" panose="02020603050405020304" pitchFamily="18" charset="0"/>
              </a:rPr>
              <a:t> and </a:t>
            </a:r>
            <a:r>
              <a:rPr lang="en-US" altLang="zh-CN" sz="1600" b="1" dirty="0" err="1">
                <a:solidFill>
                  <a:srgbClr val="00B050"/>
                </a:solidFill>
                <a:latin typeface="Times New Roman" panose="02020603050405020304" pitchFamily="18" charset="0"/>
                <a:cs typeface="Times New Roman" panose="02020603050405020304" pitchFamily="18" charset="0"/>
              </a:rPr>
              <a:t>SellerInfo</a:t>
            </a:r>
            <a:r>
              <a:rPr lang="en-US" altLang="zh-CN" sz="1600" dirty="0">
                <a:latin typeface="Times New Roman" panose="02020603050405020304" pitchFamily="18" charset="0"/>
                <a:cs typeface="Times New Roman" panose="02020603050405020304" pitchFamily="18" charset="0"/>
              </a:rPr>
              <a:t>, which are used to record the identity and transaction information of users and merchants, respectively. These structs support subsequent </a:t>
            </a:r>
          </a:p>
          <a:p>
            <a:r>
              <a:rPr lang="en-US" altLang="zh-CN" sz="1600" dirty="0">
                <a:latin typeface="Times New Roman" panose="02020603050405020304" pitchFamily="18" charset="0"/>
                <a:cs typeface="Times New Roman" panose="02020603050405020304" pitchFamily="18" charset="0"/>
              </a:rPr>
              <a:t>payment and service logic invocations.</a:t>
            </a:r>
            <a:endParaRPr lang="zh-CN" altLang="en-US" sz="16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E72D5DA-CC70-53FE-0912-E2E0479A0655}"/>
              </a:ext>
            </a:extLst>
          </p:cNvPr>
          <p:cNvSpPr txBox="1"/>
          <p:nvPr/>
        </p:nvSpPr>
        <p:spPr>
          <a:xfrm>
            <a:off x="-21273" y="4058392"/>
            <a:ext cx="1671491" cy="46166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Contract</a:t>
            </a:r>
            <a:endParaRPr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7848D3D5-A76A-842D-2B65-E2929A9AF369}"/>
              </a:ext>
            </a:extLst>
          </p:cNvPr>
          <p:cNvPicPr>
            <a:picLocks noChangeAspect="1"/>
          </p:cNvPicPr>
          <p:nvPr/>
        </p:nvPicPr>
        <p:blipFill>
          <a:blip r:embed="rId6"/>
          <a:stretch>
            <a:fillRect/>
          </a:stretch>
        </p:blipFill>
        <p:spPr>
          <a:xfrm>
            <a:off x="306272" y="5662984"/>
            <a:ext cx="2957138" cy="1079517"/>
          </a:xfrm>
          <a:prstGeom prst="rect">
            <a:avLst/>
          </a:prstGeom>
        </p:spPr>
      </p:pic>
      <p:sp>
        <p:nvSpPr>
          <p:cNvPr id="31" name="文本框 30">
            <a:extLst>
              <a:ext uri="{FF2B5EF4-FFF2-40B4-BE49-F238E27FC236}">
                <a16:creationId xmlns:a16="http://schemas.microsoft.com/office/drawing/2014/main" id="{6D23FBD7-2C1E-6DB3-739D-D46798697804}"/>
              </a:ext>
            </a:extLst>
          </p:cNvPr>
          <p:cNvSpPr txBox="1"/>
          <p:nvPr/>
        </p:nvSpPr>
        <p:spPr>
          <a:xfrm>
            <a:off x="6326671" y="4224183"/>
            <a:ext cx="5865328" cy="338554"/>
          </a:xfrm>
          <a:prstGeom prst="rect">
            <a:avLst/>
          </a:prstGeom>
          <a:noFill/>
        </p:spPr>
        <p:txBody>
          <a:bodyPr wrap="square">
            <a:spAutoFit/>
          </a:bodyPr>
          <a:lstStyle/>
          <a:p>
            <a:r>
              <a:rPr lang="en-US" altLang="zh-CN" sz="1600" b="1" i="1" dirty="0">
                <a:latin typeface="Times New Roman" panose="02020603050405020304" pitchFamily="18" charset="0"/>
                <a:cs typeface="Times New Roman" panose="02020603050405020304" pitchFamily="18" charset="0"/>
              </a:rPr>
              <a:t>The Record contract stores all user/merchant information.</a:t>
            </a:r>
            <a:endParaRPr lang="en-US" altLang="zh-CN" sz="1400" b="1" i="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DBE8C0C-3A2F-EC2F-72A2-BE7B9EC8D6D1}"/>
              </a:ext>
            </a:extLst>
          </p:cNvPr>
          <p:cNvSpPr txBox="1"/>
          <p:nvPr/>
        </p:nvSpPr>
        <p:spPr>
          <a:xfrm>
            <a:off x="6746057" y="4885230"/>
            <a:ext cx="2448953" cy="1631216"/>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FF0066"/>
                </a:solidFill>
                <a:latin typeface="Times New Roman" panose="02020603050405020304" pitchFamily="18" charset="0"/>
                <a:cs typeface="Times New Roman" panose="02020603050405020304" pitchFamily="18" charset="0"/>
              </a:rPr>
              <a:t>Buyerlnfo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p>
        </p:txBody>
      </p:sp>
      <p:sp>
        <p:nvSpPr>
          <p:cNvPr id="33" name="文本框 32">
            <a:extLst>
              <a:ext uri="{FF2B5EF4-FFF2-40B4-BE49-F238E27FC236}">
                <a16:creationId xmlns:a16="http://schemas.microsoft.com/office/drawing/2014/main" id="{C305BFBF-AC9C-1B6D-A8A8-0BE03D83988A}"/>
              </a:ext>
            </a:extLst>
          </p:cNvPr>
          <p:cNvSpPr txBox="1"/>
          <p:nvPr/>
        </p:nvSpPr>
        <p:spPr>
          <a:xfrm>
            <a:off x="9195010" y="4777508"/>
            <a:ext cx="2121031" cy="1846659"/>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00B050"/>
                </a:solidFill>
                <a:latin typeface="Times New Roman" panose="02020603050405020304" pitchFamily="18" charset="0"/>
                <a:cs typeface="Times New Roman" panose="02020603050405020304" pitchFamily="18" charset="0"/>
              </a:rPr>
              <a:t>Sellerlnfo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boolean status;</a:t>
            </a: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34" name="矩形: 圆角 33">
            <a:extLst>
              <a:ext uri="{FF2B5EF4-FFF2-40B4-BE49-F238E27FC236}">
                <a16:creationId xmlns:a16="http://schemas.microsoft.com/office/drawing/2014/main" id="{7787A183-858D-062D-063F-CC20FAB76017}"/>
              </a:ext>
            </a:extLst>
          </p:cNvPr>
          <p:cNvSpPr/>
          <p:nvPr/>
        </p:nvSpPr>
        <p:spPr>
          <a:xfrm>
            <a:off x="6496732" y="4728917"/>
            <a:ext cx="5126896" cy="1926021"/>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EF2A837-F468-D659-A7E2-3C30A60BEFBA}"/>
              </a:ext>
            </a:extLst>
          </p:cNvPr>
          <p:cNvSpPr/>
          <p:nvPr/>
        </p:nvSpPr>
        <p:spPr>
          <a:xfrm>
            <a:off x="6220009" y="4095130"/>
            <a:ext cx="97270" cy="545162"/>
          </a:xfrm>
          <a:prstGeom prst="rect">
            <a:avLst/>
          </a:prstGeom>
          <a:solidFill>
            <a:schemeClr val="accent2"/>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Placeholder 1">
            <a:extLst>
              <a:ext uri="{FF2B5EF4-FFF2-40B4-BE49-F238E27FC236}">
                <a16:creationId xmlns:a16="http://schemas.microsoft.com/office/drawing/2014/main" id="{9C7254FC-284F-0042-ACB7-594A65FD207E}"/>
              </a:ext>
            </a:extLst>
          </p:cNvPr>
          <p:cNvSpPr txBox="1">
            <a:spLocks/>
          </p:cNvSpPr>
          <p:nvPr/>
        </p:nvSpPr>
        <p:spPr>
          <a:xfrm>
            <a:off x="787786" y="257160"/>
            <a:ext cx="8605133"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a:t>
            </a:r>
            <a:r>
              <a:rPr lang="en-US" altLang="zh-CN" dirty="0">
                <a:ea typeface="-apple-system"/>
                <a:sym typeface="+mn-ea"/>
              </a:rPr>
              <a:t>: </a:t>
            </a:r>
            <a:r>
              <a:rPr lang="en-GB" altLang="zh-CN" dirty="0">
                <a:solidFill>
                  <a:schemeClr val="accent2"/>
                </a:solidFill>
                <a:sym typeface="+mn-ea"/>
              </a:rPr>
              <a:t>Identity Authentication</a:t>
            </a:r>
            <a:endParaRPr lang="zh-CN" altLang="en-US" dirty="0">
              <a:solidFill>
                <a:schemeClr val="accent2"/>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ppt_x"/>
                                          </p:val>
                                        </p:tav>
                                        <p:tav tm="100000">
                                          <p:val>
                                            <p:strVal val="#ppt_x"/>
                                          </p:val>
                                        </p:tav>
                                      </p:tavLst>
                                    </p:anim>
                                    <p:anim calcmode="lin" valueType="num">
                                      <p:cBhvr additive="base">
                                        <p:cTn id="8" dur="1000" fill="hold"/>
                                        <p:tgtEl>
                                          <p:spTgt spid="4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par>
                                <p:cTn id="12" presetID="22" presetClass="entr" presetSubtype="8" fill="hold" grpId="0" nodeType="withEffect">
                                  <p:stCondLst>
                                    <p:cond delay="75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ppt_x"/>
                                          </p:val>
                                        </p:tav>
                                        <p:tav tm="100000">
                                          <p:val>
                                            <p:strVal val="#ppt_x"/>
                                          </p:val>
                                        </p:tav>
                                      </p:tavLst>
                                    </p:anim>
                                    <p:anim calcmode="lin" valueType="num">
                                      <p:cBhvr additive="base">
                                        <p:cTn id="1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46" grpId="0" bldLvl="0" animBg="1"/>
      <p:bldP spid="6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3602375" y="-2951180"/>
            <a:ext cx="19551464" cy="19845739"/>
          </a:xfrm>
          <a:prstGeom prst="ellipse">
            <a:avLst/>
          </a:prstGeom>
          <a:gradFill>
            <a:gsLst>
              <a:gs pos="24000">
                <a:schemeClr val="accent5">
                  <a:lumMod val="50000"/>
                  <a:alpha val="100000"/>
                </a:schemeClr>
              </a:gs>
              <a:gs pos="97000">
                <a:schemeClr val="bg1">
                  <a:alpha val="0"/>
                </a:schemeClr>
              </a:gs>
              <a:gs pos="72000">
                <a:schemeClr val="accent1">
                  <a:lumMod val="40000"/>
                  <a:lumOff val="60000"/>
                  <a:alpha val="34000"/>
                </a:schemeClr>
              </a:gs>
              <a:gs pos="46000">
                <a:schemeClr val="accent3">
                  <a:lumMod val="75000"/>
                  <a:alpha val="77000"/>
                </a:schemeClr>
              </a:gs>
            </a:gsLst>
            <a:path path="shap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cxnSp>
        <p:nvCxnSpPr>
          <p:cNvPr id="18" name="直接连接符 17"/>
          <p:cNvCxnSpPr>
            <a:cxnSpLocks/>
            <a:stCxn id="4770" idx="0"/>
          </p:cNvCxnSpPr>
          <p:nvPr/>
        </p:nvCxnSpPr>
        <p:spPr>
          <a:xfrm flipV="1">
            <a:off x="6060813" y="713103"/>
            <a:ext cx="262" cy="3768473"/>
          </a:xfrm>
          <a:prstGeom prst="line">
            <a:avLst/>
          </a:prstGeom>
          <a:ln w="38100">
            <a:solidFill>
              <a:schemeClr val="bg1"/>
            </a:solidFill>
          </a:ln>
        </p:spPr>
        <p:style>
          <a:lnRef idx="2">
            <a:schemeClr val="accent1"/>
          </a:lnRef>
          <a:fillRef idx="0">
            <a:srgbClr val="FFFFFF"/>
          </a:fillRef>
          <a:effectRef idx="0">
            <a:srgbClr val="FFFFFF"/>
          </a:effectRef>
          <a:fontRef idx="minor">
            <a:schemeClr val="tx1"/>
          </a:fontRef>
        </p:style>
      </p:cxnSp>
      <p:sp>
        <p:nvSpPr>
          <p:cNvPr id="4754" name="矩形: 圆角 4753">
            <a:extLst>
              <a:ext uri="{FF2B5EF4-FFF2-40B4-BE49-F238E27FC236}">
                <a16:creationId xmlns:a16="http://schemas.microsoft.com/office/drawing/2014/main" id="{F0583FD4-90EF-3271-1DEA-7DBFB7094305}"/>
              </a:ext>
            </a:extLst>
          </p:cNvPr>
          <p:cNvSpPr/>
          <p:nvPr/>
        </p:nvSpPr>
        <p:spPr>
          <a:xfrm>
            <a:off x="8638390" y="3844588"/>
            <a:ext cx="4503678"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66" name="Google Shape;4766;p74"/>
          <p:cNvGrpSpPr/>
          <p:nvPr/>
        </p:nvGrpSpPr>
        <p:grpSpPr>
          <a:xfrm>
            <a:off x="3644380" y="4481576"/>
            <a:ext cx="4829928" cy="2376420"/>
            <a:chOff x="2567815" y="3791751"/>
            <a:chExt cx="1200140" cy="590525"/>
          </a:xfrm>
        </p:grpSpPr>
        <p:grpSp>
          <p:nvGrpSpPr>
            <p:cNvPr id="4767" name="Google Shape;4767;p74"/>
            <p:cNvGrpSpPr/>
            <p:nvPr/>
          </p:nvGrpSpPr>
          <p:grpSpPr>
            <a:xfrm>
              <a:off x="2567815" y="3791751"/>
              <a:ext cx="1200140" cy="590475"/>
              <a:chOff x="2567815" y="3791751"/>
              <a:chExt cx="1200140" cy="590475"/>
            </a:xfrm>
          </p:grpSpPr>
          <p:sp>
            <p:nvSpPr>
              <p:cNvPr id="4768" name="Google Shape;4768;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69" name="Google Shape;4769;p74"/>
              <p:cNvSpPr/>
              <p:nvPr/>
            </p:nvSpPr>
            <p:spPr>
              <a:xfrm>
                <a:off x="3592966" y="3996643"/>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0" name="Google Shape;4770;p74"/>
              <p:cNvSpPr/>
              <p:nvPr/>
            </p:nvSpPr>
            <p:spPr>
              <a:xfrm>
                <a:off x="3135700" y="379175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2" name="Google Shape;4772;p74"/>
              <p:cNvSpPr/>
              <p:nvPr/>
            </p:nvSpPr>
            <p:spPr>
              <a:xfrm>
                <a:off x="2689497" y="397663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4779" name="Google Shape;4779;p74"/>
            <p:cNvGrpSpPr/>
            <p:nvPr/>
          </p:nvGrpSpPr>
          <p:grpSpPr>
            <a:xfrm>
              <a:off x="2675275" y="3930557"/>
              <a:ext cx="1003306" cy="451719"/>
              <a:chOff x="2675275" y="4174282"/>
              <a:chExt cx="1003306" cy="451719"/>
            </a:xfrm>
          </p:grpSpPr>
          <p:sp>
            <p:nvSpPr>
              <p:cNvPr id="4780" name="Google Shape;4780;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1" name="Google Shape;4781;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2" name="Google Shape;4782;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blipFill rotWithShape="1">
                <a:blip r:embed="rId4"/>
                <a:stretch>
                  <a:fillRect/>
                </a:stretch>
              </a:bli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sp>
        <p:nvSpPr>
          <p:cNvPr id="23" name="TextBox 63"/>
          <p:cNvSpPr txBox="1"/>
          <p:nvPr/>
        </p:nvSpPr>
        <p:spPr>
          <a:xfrm>
            <a:off x="8780511" y="4286453"/>
            <a:ext cx="3136474" cy="2057743"/>
          </a:xfrm>
          <a:prstGeom prst="rect">
            <a:avLst/>
          </a:prstGeom>
          <a:noFill/>
        </p:spPr>
        <p:txBody>
          <a:bodyPr wrap="square" rtlCol="0">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Pay-Before-Use Functionality</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Users must deposit funds first (prepaid amount locked in the smart contract)</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Direct transfer to merchants upon consumption</a:t>
            </a:r>
            <a:endParaRPr lang="zh-CN" altLang="en-US"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6" name="矩形: 圆角 15">
            <a:extLst>
              <a:ext uri="{FF2B5EF4-FFF2-40B4-BE49-F238E27FC236}">
                <a16:creationId xmlns:a16="http://schemas.microsoft.com/office/drawing/2014/main" id="{4BEDEDFF-7767-45B8-8196-9D0EBB4B9D0B}"/>
              </a:ext>
            </a:extLst>
          </p:cNvPr>
          <p:cNvSpPr/>
          <p:nvPr/>
        </p:nvSpPr>
        <p:spPr>
          <a:xfrm>
            <a:off x="-490368" y="3830703"/>
            <a:ext cx="4052186"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7EA136A1-8AC8-90CF-67C6-1AE7FD0D1DAF}"/>
              </a:ext>
            </a:extLst>
          </p:cNvPr>
          <p:cNvSpPr/>
          <p:nvPr/>
        </p:nvSpPr>
        <p:spPr>
          <a:xfrm>
            <a:off x="2703681" y="750689"/>
            <a:ext cx="3224551" cy="34342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Times New Roman" panose="02020603050405020304" pitchFamily="18" charset="0"/>
                <a:cs typeface="Times New Roman" panose="02020603050405020304" pitchFamily="18" charset="0"/>
              </a:rPr>
              <a:t>Pay-After-Use Contract</a:t>
            </a:r>
          </a:p>
          <a:p>
            <a:pPr algn="ctr"/>
            <a:endParaRPr lang="en-US" altLang="zh-CN" sz="2000" b="1" i="1" dirty="0">
              <a:solidFill>
                <a:schemeClr val="tx1"/>
              </a:solidFill>
              <a:latin typeface="Times New Roman" panose="02020603050405020304" pitchFamily="18" charset="0"/>
              <a:cs typeface="Times New Roman" panose="02020603050405020304" pitchFamily="18" charset="0"/>
            </a:endParaRPr>
          </a:p>
          <a:p>
            <a:pPr algn="just"/>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user's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err="1">
                <a:solidFill>
                  <a:srgbClr val="7030A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amount &lt;=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sellerBalance</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5116567" y="5568092"/>
            <a:ext cx="1958340" cy="1200329"/>
          </a:xfrm>
          <a:prstGeom prst="rect">
            <a:avLst/>
          </a:prstGeom>
          <a:noFill/>
        </p:spPr>
        <p:txBody>
          <a:bodyPr wrap="square" rtlCol="0" anchor="t">
            <a:spAutoFit/>
          </a:bodyPr>
          <a:lstStyle/>
          <a:p>
            <a:pPr algn="ctr"/>
            <a:r>
              <a:rPr lang="en-GB" altLang="zh-CN"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Payment Logic</a:t>
            </a:r>
            <a:endParaRPr lang="zh-CN" altLang="en-US"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4739" name="卷形: 垂直 4738">
            <a:extLst>
              <a:ext uri="{FF2B5EF4-FFF2-40B4-BE49-F238E27FC236}">
                <a16:creationId xmlns:a16="http://schemas.microsoft.com/office/drawing/2014/main" id="{581E041F-631F-34CA-C7BD-B73D0E02A46A}"/>
              </a:ext>
            </a:extLst>
          </p:cNvPr>
          <p:cNvSpPr/>
          <p:nvPr/>
        </p:nvSpPr>
        <p:spPr>
          <a:xfrm>
            <a:off x="-272375" y="1167319"/>
            <a:ext cx="3297677"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1"/>
            </p:custDataLst>
          </p:nvPr>
        </p:nvSpPr>
        <p:spPr>
          <a:xfrm>
            <a:off x="1180313" y="1696975"/>
            <a:ext cx="1978517"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Pay-After-Use Contract</a:t>
            </a:r>
          </a:p>
        </p:txBody>
      </p:sp>
      <p:grpSp>
        <p:nvGrpSpPr>
          <p:cNvPr id="1622" name="Google Shape;1622;p70"/>
          <p:cNvGrpSpPr/>
          <p:nvPr/>
        </p:nvGrpSpPr>
        <p:grpSpPr>
          <a:xfrm>
            <a:off x="222911" y="1564278"/>
            <a:ext cx="915319" cy="915447"/>
            <a:chOff x="5080188" y="927900"/>
            <a:chExt cx="961200" cy="961200"/>
          </a:xfrm>
          <a:solidFill>
            <a:srgbClr val="F9E615"/>
          </a:solidFill>
        </p:grpSpPr>
        <p:sp>
          <p:nvSpPr>
            <p:cNvPr id="1623" name="Google Shape;1623;p70"/>
            <p:cNvSpPr/>
            <p:nvPr/>
          </p:nvSpPr>
          <p:spPr>
            <a:xfrm>
              <a:off x="5201900" y="1050116"/>
              <a:ext cx="716700" cy="716700"/>
            </a:xfrm>
            <a:prstGeom prst="donut">
              <a:avLst>
                <a:gd name="adj" fmla="val 471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4" name="Google Shape;1624;p70"/>
            <p:cNvSpPr/>
            <p:nvPr/>
          </p:nvSpPr>
          <p:spPr>
            <a:xfrm>
              <a:off x="5269594" y="1117818"/>
              <a:ext cx="581100" cy="581100"/>
            </a:xfrm>
            <a:prstGeom prst="donut">
              <a:avLst>
                <a:gd name="adj" fmla="val 581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5" name="Google Shape;1625;p70"/>
            <p:cNvSpPr/>
            <p:nvPr/>
          </p:nvSpPr>
          <p:spPr>
            <a:xfrm>
              <a:off x="5339279" y="1187526"/>
              <a:ext cx="441900" cy="441600"/>
            </a:xfrm>
            <a:prstGeom prst="donut">
              <a:avLst>
                <a:gd name="adj" fmla="val 764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6" name="Google Shape;1626;p70"/>
            <p:cNvSpPr/>
            <p:nvPr/>
          </p:nvSpPr>
          <p:spPr>
            <a:xfrm>
              <a:off x="5414892" y="1263155"/>
              <a:ext cx="290700" cy="290700"/>
            </a:xfrm>
            <a:prstGeom prst="donut">
              <a:avLst>
                <a:gd name="adj" fmla="val 1018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7" name="Google Shape;1627;p70"/>
            <p:cNvSpPr/>
            <p:nvPr/>
          </p:nvSpPr>
          <p:spPr>
            <a:xfrm rot="-3809958">
              <a:off x="5202435" y="1050148"/>
              <a:ext cx="716705" cy="716705"/>
            </a:xfrm>
            <a:prstGeom prst="blockArc">
              <a:avLst>
                <a:gd name="adj1" fmla="val 5266439"/>
                <a:gd name="adj2" fmla="val 19995741"/>
                <a:gd name="adj3" fmla="val 469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8" name="Google Shape;1628;p70"/>
            <p:cNvSpPr/>
            <p:nvPr/>
          </p:nvSpPr>
          <p:spPr>
            <a:xfrm rot="-3906059">
              <a:off x="5269616" y="1117617"/>
              <a:ext cx="581445" cy="581445"/>
            </a:xfrm>
            <a:prstGeom prst="blockArc">
              <a:avLst>
                <a:gd name="adj1" fmla="val 3085776"/>
                <a:gd name="adj2" fmla="val 20100839"/>
                <a:gd name="adj3" fmla="val 556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9" name="Google Shape;1629;p70"/>
            <p:cNvSpPr/>
            <p:nvPr/>
          </p:nvSpPr>
          <p:spPr>
            <a:xfrm rot="-4222340">
              <a:off x="5339825" y="1187386"/>
              <a:ext cx="442087" cy="442087"/>
            </a:xfrm>
            <a:prstGeom prst="blockArc">
              <a:avLst>
                <a:gd name="adj1" fmla="val 8884448"/>
                <a:gd name="adj2" fmla="val 20414899"/>
                <a:gd name="adj3" fmla="val 768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30" name="Google Shape;1630;p70"/>
            <p:cNvSpPr/>
            <p:nvPr/>
          </p:nvSpPr>
          <p:spPr>
            <a:xfrm rot="-4538880">
              <a:off x="5414922" y="1262925"/>
              <a:ext cx="290465" cy="290465"/>
            </a:xfrm>
            <a:prstGeom prst="blockArc">
              <a:avLst>
                <a:gd name="adj1" fmla="val 6490304"/>
                <a:gd name="adj2" fmla="val 20700625"/>
                <a:gd name="adj3" fmla="val 1015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6" name="文本框 5">
            <a:extLst>
              <a:ext uri="{FF2B5EF4-FFF2-40B4-BE49-F238E27FC236}">
                <a16:creationId xmlns:a16="http://schemas.microsoft.com/office/drawing/2014/main" id="{9DD4E2F2-EE60-CA1E-8991-5D21E354DD59}"/>
              </a:ext>
            </a:extLst>
          </p:cNvPr>
          <p:cNvSpPr txBox="1"/>
          <p:nvPr/>
        </p:nvSpPr>
        <p:spPr>
          <a:xfrm>
            <a:off x="125098" y="4264829"/>
            <a:ext cx="3881339" cy="2057743"/>
          </a:xfrm>
          <a:prstGeom prst="rect">
            <a:avLst/>
          </a:prstGeom>
          <a:noFill/>
        </p:spPr>
        <p:txBody>
          <a:bodyPr wrap="square">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Pay-After-Use Functionality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Users can access services immediately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contract records the user's "pending debt", which must be settled later via </a:t>
            </a:r>
            <a:r>
              <a:rPr lang="en-US" altLang="zh-CN" sz="1800" b="1" dirty="0" err="1">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a:t>
            </a:r>
            <a:endParaRPr lang="zh-CN" altLang="en-US"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矩形: 圆角 14">
            <a:extLst>
              <a:ext uri="{FF2B5EF4-FFF2-40B4-BE49-F238E27FC236}">
                <a16:creationId xmlns:a16="http://schemas.microsoft.com/office/drawing/2014/main" id="{40C4E55F-DA6D-8FAF-2132-5D5ED223FC47}"/>
              </a:ext>
            </a:extLst>
          </p:cNvPr>
          <p:cNvSpPr/>
          <p:nvPr/>
        </p:nvSpPr>
        <p:spPr>
          <a:xfrm>
            <a:off x="6173357" y="713103"/>
            <a:ext cx="3224551" cy="347186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i="1" dirty="0">
                <a:solidFill>
                  <a:schemeClr val="tx1"/>
                </a:solidFill>
                <a:latin typeface="Times New Roman" panose="02020603050405020304" pitchFamily="18" charset="0"/>
                <a:cs typeface="Times New Roman" panose="02020603050405020304" pitchFamily="18" charset="0"/>
              </a:rPr>
              <a:t>Pay-Before-Use Contract</a:t>
            </a:r>
          </a:p>
          <a:p>
            <a:pPr algn="ctr">
              <a:lnSpc>
                <a:spcPct val="120000"/>
              </a:lnSpc>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deposit(</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buyer's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freeze balance</a:t>
            </a: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sufficient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user‘s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sellers</a:t>
            </a:r>
          </a:p>
        </p:txBody>
      </p:sp>
      <p:sp>
        <p:nvSpPr>
          <p:cNvPr id="4740" name="卷形: 垂直 4739">
            <a:extLst>
              <a:ext uri="{FF2B5EF4-FFF2-40B4-BE49-F238E27FC236}">
                <a16:creationId xmlns:a16="http://schemas.microsoft.com/office/drawing/2014/main" id="{10D9DBC4-B14F-5FC3-CDA9-64E10F19EF7A}"/>
              </a:ext>
            </a:extLst>
          </p:cNvPr>
          <p:cNvSpPr/>
          <p:nvPr/>
        </p:nvSpPr>
        <p:spPr>
          <a:xfrm flipH="1">
            <a:off x="9089658" y="1216395"/>
            <a:ext cx="3367223"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2"/>
            </p:custDataLst>
          </p:nvPr>
        </p:nvSpPr>
        <p:spPr>
          <a:xfrm>
            <a:off x="9439979" y="1666604"/>
            <a:ext cx="1791970"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Pay-Before-Use Contract</a:t>
            </a:r>
          </a:p>
        </p:txBody>
      </p:sp>
      <p:grpSp>
        <p:nvGrpSpPr>
          <p:cNvPr id="29" name="Google Shape;1642;p70"/>
          <p:cNvGrpSpPr/>
          <p:nvPr/>
        </p:nvGrpSpPr>
        <p:grpSpPr>
          <a:xfrm>
            <a:off x="11142095" y="1657880"/>
            <a:ext cx="656869" cy="671131"/>
            <a:chOff x="6039282" y="1042577"/>
            <a:chExt cx="734315" cy="731929"/>
          </a:xfrm>
          <a:solidFill>
            <a:srgbClr val="F9E615"/>
          </a:solidFill>
        </p:grpSpPr>
        <p:sp>
          <p:nvSpPr>
            <p:cNvPr id="30" name="Google Shape;1643;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1" name="Google Shape;1644;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3" name="Google Shape;1645;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4" name="Google Shape;1646;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6" name="Google Shape;1647;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8" name="Google Shape;1648;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9" name="Google Shape;1649;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0" name="Google Shape;1650;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1" name="Google Shape;1651;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4" name="Google Shape;1652;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5" name="Google Shape;1653;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 name="Google Shape;1654;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8" name="Google Shape;1655;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9" name="Google Shape;1656;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 name="Google Shape;1657;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2" name="Google Shape;1658;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5" name="Google Shape;1659;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6" name="Google Shape;1660;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7" name="Google Shape;1661;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8" name="Google Shape;1662;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9" name="Google Shape;1663;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26" name="文本框 25">
            <a:extLst>
              <a:ext uri="{FF2B5EF4-FFF2-40B4-BE49-F238E27FC236}">
                <a16:creationId xmlns:a16="http://schemas.microsoft.com/office/drawing/2014/main" id="{DB70E164-D162-64DF-0CA6-8E19B437BC7D}"/>
              </a:ext>
            </a:extLst>
          </p:cNvPr>
          <p:cNvSpPr txBox="1"/>
          <p:nvPr/>
        </p:nvSpPr>
        <p:spPr>
          <a:xfrm>
            <a:off x="85438" y="2518316"/>
            <a:ext cx="2618244" cy="135421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Econsume</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Paydebt</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dirty="0"/>
          </a:p>
        </p:txBody>
      </p:sp>
      <p:sp>
        <p:nvSpPr>
          <p:cNvPr id="27" name="文本框 26">
            <a:extLst>
              <a:ext uri="{FF2B5EF4-FFF2-40B4-BE49-F238E27FC236}">
                <a16:creationId xmlns:a16="http://schemas.microsoft.com/office/drawing/2014/main" id="{26D3591F-4F64-FD48-79C0-685823988401}"/>
              </a:ext>
            </a:extLst>
          </p:cNvPr>
          <p:cNvSpPr txBox="1"/>
          <p:nvPr/>
        </p:nvSpPr>
        <p:spPr>
          <a:xfrm>
            <a:off x="9439979" y="2485257"/>
            <a:ext cx="2666583" cy="129266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Deposit</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Consume</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sz="1400" i="1" dirty="0">
              <a:solidFill>
                <a:srgbClr val="F9E615"/>
              </a:solidFill>
              <a:latin typeface="Times New Roman" panose="02020603050405020304" pitchFamily="18" charset="0"/>
              <a:cs typeface="Times New Roman" panose="02020603050405020304" pitchFamily="18" charset="0"/>
            </a:endParaRPr>
          </a:p>
        </p:txBody>
      </p:sp>
      <p:sp>
        <p:nvSpPr>
          <p:cNvPr id="60" name="Text Placeholder 1">
            <a:extLst>
              <a:ext uri="{FF2B5EF4-FFF2-40B4-BE49-F238E27FC236}">
                <a16:creationId xmlns:a16="http://schemas.microsoft.com/office/drawing/2014/main" id="{E9922AB5-AD5F-CE48-B66F-31BE8F7E74C7}"/>
              </a:ext>
            </a:extLst>
          </p:cNvPr>
          <p:cNvSpPr txBox="1">
            <a:spLocks/>
          </p:cNvSpPr>
          <p:nvPr/>
        </p:nvSpPr>
        <p:spPr>
          <a:xfrm>
            <a:off x="787786" y="257160"/>
            <a:ext cx="8605133"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 </a:t>
            </a:r>
            <a:r>
              <a:rPr lang="en-GB" altLang="zh-CN" dirty="0"/>
              <a:t>Payment Logic</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grpSp>
        <p:nvGrpSpPr>
          <p:cNvPr id="96" name="Group 95">
            <a:extLst>
              <a:ext uri="{FF2B5EF4-FFF2-40B4-BE49-F238E27FC236}">
                <a16:creationId xmlns:a16="http://schemas.microsoft.com/office/drawing/2014/main" id="{4D65C147-19BD-244A-869B-CF54A71956E8}"/>
              </a:ext>
            </a:extLst>
          </p:cNvPr>
          <p:cNvGrpSpPr/>
          <p:nvPr/>
        </p:nvGrpSpPr>
        <p:grpSpPr>
          <a:xfrm>
            <a:off x="648750" y="1020323"/>
            <a:ext cx="10894499" cy="5580517"/>
            <a:chOff x="648750" y="1020323"/>
            <a:chExt cx="10894499" cy="5580517"/>
          </a:xfrm>
        </p:grpSpPr>
        <p:grpSp>
          <p:nvGrpSpPr>
            <p:cNvPr id="78" name="Group 77">
              <a:extLst>
                <a:ext uri="{FF2B5EF4-FFF2-40B4-BE49-F238E27FC236}">
                  <a16:creationId xmlns:a16="http://schemas.microsoft.com/office/drawing/2014/main" id="{16AC807C-2793-744C-85B8-ED39C931ADF3}"/>
                </a:ext>
              </a:extLst>
            </p:cNvPr>
            <p:cNvGrpSpPr/>
            <p:nvPr/>
          </p:nvGrpSpPr>
          <p:grpSpPr>
            <a:xfrm>
              <a:off x="648750" y="1020323"/>
              <a:ext cx="10894499" cy="2206701"/>
              <a:chOff x="648750" y="1020323"/>
              <a:chExt cx="10894499" cy="2206701"/>
            </a:xfrm>
          </p:grpSpPr>
          <p:sp>
            <p:nvSpPr>
              <p:cNvPr id="9" name="Rounded Rectangle 8">
                <a:extLst>
                  <a:ext uri="{FF2B5EF4-FFF2-40B4-BE49-F238E27FC236}">
                    <a16:creationId xmlns:a16="http://schemas.microsoft.com/office/drawing/2014/main" id="{69BAC520-6FFE-5943-BCB1-9FEAE5C7D034}"/>
                  </a:ext>
                </a:extLst>
              </p:cNvPr>
              <p:cNvSpPr/>
              <p:nvPr/>
            </p:nvSpPr>
            <p:spPr>
              <a:xfrm>
                <a:off x="648750" y="102032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Pay First, Use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Advance Receipts</a:t>
                </a:r>
                <a:r>
                  <a:rPr lang="en-CN" b="1" i="1" u="sng" dirty="0">
                    <a:solidFill>
                      <a:schemeClr val="accent1"/>
                    </a:solidFill>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id="{B0619A15-6FA6-A343-9DC8-943E51DB238C}"/>
                  </a:ext>
                </a:extLst>
              </p:cNvPr>
              <p:cNvGrpSpPr/>
              <p:nvPr/>
            </p:nvGrpSpPr>
            <p:grpSpPr>
              <a:xfrm>
                <a:off x="648750" y="1552196"/>
                <a:ext cx="5144509" cy="1640430"/>
                <a:chOff x="268803" y="1257438"/>
                <a:chExt cx="5144509" cy="1640430"/>
              </a:xfrm>
            </p:grpSpPr>
            <p:sp>
              <p:nvSpPr>
                <p:cNvPr id="11" name="Rectangle 10">
                  <a:extLst>
                    <a:ext uri="{FF2B5EF4-FFF2-40B4-BE49-F238E27FC236}">
                      <a16:creationId xmlns:a16="http://schemas.microsoft.com/office/drawing/2014/main" id="{737E22C4-4F08-DD49-893B-752B7469BBC1}"/>
                    </a:ext>
                  </a:extLst>
                </p:cNvPr>
                <p:cNvSpPr/>
                <p:nvPr/>
              </p:nvSpPr>
              <p:spPr>
                <a:xfrm>
                  <a:off x="268803" y="1870375"/>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13" name="Graphic 12">
                  <a:extLst>
                    <a:ext uri="{FF2B5EF4-FFF2-40B4-BE49-F238E27FC236}">
                      <a16:creationId xmlns:a16="http://schemas.microsoft.com/office/drawing/2014/main" id="{F9DD5D2D-8C4D-5842-81C0-5D13AA132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410" y="1320627"/>
                  <a:ext cx="549748" cy="549748"/>
                </a:xfrm>
                <a:prstGeom prst="rect">
                  <a:avLst/>
                </a:prstGeom>
              </p:spPr>
            </p:pic>
            <p:pic>
              <p:nvPicPr>
                <p:cNvPr id="15" name="Graphic 14">
                  <a:extLst>
                    <a:ext uri="{FF2B5EF4-FFF2-40B4-BE49-F238E27FC236}">
                      <a16:creationId xmlns:a16="http://schemas.microsoft.com/office/drawing/2014/main" id="{F2014C5E-5566-B641-BF2D-99B01E265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7665" y="1320627"/>
                  <a:ext cx="686786" cy="549429"/>
                </a:xfrm>
                <a:prstGeom prst="rect">
                  <a:avLst/>
                </a:prstGeom>
              </p:spPr>
            </p:pic>
            <p:sp>
              <p:nvSpPr>
                <p:cNvPr id="18" name="Rectangle 17">
                  <a:extLst>
                    <a:ext uri="{FF2B5EF4-FFF2-40B4-BE49-F238E27FC236}">
                      <a16:creationId xmlns:a16="http://schemas.microsoft.com/office/drawing/2014/main" id="{AAF619C6-740E-2146-9916-7324E8B58289}"/>
                    </a:ext>
                  </a:extLst>
                </p:cNvPr>
                <p:cNvSpPr/>
                <p:nvPr/>
              </p:nvSpPr>
              <p:spPr>
                <a:xfrm>
                  <a:off x="1820772" y="1863924"/>
                  <a:ext cx="2023269" cy="344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Recharge Cash</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7A43EBE1-A185-EB41-9C18-8DC88F9FDDDD}"/>
                    </a:ext>
                  </a:extLst>
                </p:cNvPr>
                <p:cNvCxnSpPr>
                  <a:stCxn id="13" idx="3"/>
                  <a:endCxn id="15" idx="1"/>
                </p:cNvCxnSpPr>
                <p:nvPr/>
              </p:nvCxnSpPr>
              <p:spPr>
                <a:xfrm flipV="1">
                  <a:off x="1149158" y="1595342"/>
                  <a:ext cx="1348507" cy="159"/>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4B2C55-F07B-F14E-A07B-6200E68B28A8}"/>
                    </a:ext>
                  </a:extLst>
                </p:cNvPr>
                <p:cNvSpPr txBox="1"/>
                <p:nvPr/>
              </p:nvSpPr>
              <p:spPr>
                <a:xfrm>
                  <a:off x="1149158" y="1257438"/>
                  <a:ext cx="1348507"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Cash</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pic>
              <p:nvPicPr>
                <p:cNvPr id="23" name="Graphic 22">
                  <a:extLst>
                    <a:ext uri="{FF2B5EF4-FFF2-40B4-BE49-F238E27FC236}">
                      <a16:creationId xmlns:a16="http://schemas.microsoft.com/office/drawing/2014/main" id="{81053DAF-1FF3-FB43-A218-5BD808018D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958" y="1314335"/>
                  <a:ext cx="549748" cy="549748"/>
                </a:xfrm>
                <a:prstGeom prst="rect">
                  <a:avLst/>
                </a:prstGeom>
              </p:spPr>
            </p:pic>
            <p:cxnSp>
              <p:nvCxnSpPr>
                <p:cNvPr id="24" name="Straight Arrow Connector 23">
                  <a:extLst>
                    <a:ext uri="{FF2B5EF4-FFF2-40B4-BE49-F238E27FC236}">
                      <a16:creationId xmlns:a16="http://schemas.microsoft.com/office/drawing/2014/main" id="{C8BC34F2-1F78-1D4B-8B0B-15818F990E55}"/>
                    </a:ext>
                  </a:extLst>
                </p:cNvPr>
                <p:cNvCxnSpPr>
                  <a:cxnSpLocks/>
                  <a:stCxn id="23" idx="1"/>
                  <a:endCxn id="15" idx="3"/>
                </p:cNvCxnSpPr>
                <p:nvPr/>
              </p:nvCxnSpPr>
              <p:spPr>
                <a:xfrm flipH="1">
                  <a:off x="3184451" y="1589209"/>
                  <a:ext cx="1348507" cy="6133"/>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D4805E-726E-F74D-BC53-B7650C306CE0}"/>
                    </a:ext>
                  </a:extLst>
                </p:cNvPr>
                <p:cNvSpPr txBox="1"/>
                <p:nvPr/>
              </p:nvSpPr>
              <p:spPr>
                <a:xfrm>
                  <a:off x="3247211" y="1257438"/>
                  <a:ext cx="1210962"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Welfare</a:t>
                  </a:r>
                </a:p>
              </p:txBody>
            </p:sp>
            <p:sp>
              <p:nvSpPr>
                <p:cNvPr id="30" name="Rectangle 29">
                  <a:extLst>
                    <a:ext uri="{FF2B5EF4-FFF2-40B4-BE49-F238E27FC236}">
                      <a16:creationId xmlns:a16="http://schemas.microsoft.com/office/drawing/2014/main" id="{3F4C3ADE-6E1A-2541-9EA4-0DC3285B9698}"/>
                    </a:ext>
                  </a:extLst>
                </p:cNvPr>
                <p:cNvSpPr/>
                <p:nvPr/>
              </p:nvSpPr>
              <p:spPr>
                <a:xfrm>
                  <a:off x="4202350" y="1866551"/>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32" name="Elbow Connector 31">
                  <a:extLst>
                    <a:ext uri="{FF2B5EF4-FFF2-40B4-BE49-F238E27FC236}">
                      <a16:creationId xmlns:a16="http://schemas.microsoft.com/office/drawing/2014/main" id="{012900CC-19B9-0C4A-9E9B-2AF30F5607CE}"/>
                    </a:ext>
                  </a:extLst>
                </p:cNvPr>
                <p:cNvCxnSpPr>
                  <a:stCxn id="30" idx="2"/>
                  <a:endCxn id="11" idx="2"/>
                </p:cNvCxnSpPr>
                <p:nvPr/>
              </p:nvCxnSpPr>
              <p:spPr>
                <a:xfrm rot="5400000">
                  <a:off x="2839146" y="309463"/>
                  <a:ext cx="3824" cy="3933547"/>
                </a:xfrm>
                <a:prstGeom prst="bentConnector3">
                  <a:avLst>
                    <a:gd name="adj1" fmla="val 7604289"/>
                  </a:avLst>
                </a:prstGeom>
                <a:ln w="127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79C4EF-2670-244A-9FA9-611C0E8A5D59}"/>
                    </a:ext>
                  </a:extLst>
                </p:cNvPr>
                <p:cNvSpPr txBox="1"/>
                <p:nvPr/>
              </p:nvSpPr>
              <p:spPr>
                <a:xfrm>
                  <a:off x="1935465" y="2559314"/>
                  <a:ext cx="1811184"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Service</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grpSp>
          <p:sp>
            <p:nvSpPr>
              <p:cNvPr id="10" name="Rounded Rectangle 9">
                <a:extLst>
                  <a:ext uri="{FF2B5EF4-FFF2-40B4-BE49-F238E27FC236}">
                    <a16:creationId xmlns:a16="http://schemas.microsoft.com/office/drawing/2014/main" id="{88100DA6-086D-2646-8DED-26F106CB850A}"/>
                  </a:ext>
                </a:extLst>
              </p:cNvPr>
              <p:cNvSpPr/>
              <p:nvPr/>
            </p:nvSpPr>
            <p:spPr>
              <a:xfrm>
                <a:off x="6398740" y="102394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Use First, Pay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Accounts Receivable</a:t>
                </a:r>
                <a:endParaRPr lang="en-CN" b="1" i="1" u="sng" dirty="0">
                  <a:solidFill>
                    <a:schemeClr val="accent1"/>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D1578658-3D7F-3443-A654-C40864F59A29}"/>
                  </a:ext>
                </a:extLst>
              </p:cNvPr>
              <p:cNvGrpSpPr/>
              <p:nvPr/>
            </p:nvGrpSpPr>
            <p:grpSpPr>
              <a:xfrm>
                <a:off x="6398740" y="1552196"/>
                <a:ext cx="5144509" cy="1644050"/>
                <a:chOff x="6398740" y="1552196"/>
                <a:chExt cx="5144509" cy="1644050"/>
              </a:xfrm>
            </p:grpSpPr>
            <p:sp>
              <p:nvSpPr>
                <p:cNvPr id="39" name="Rectangle 38">
                  <a:extLst>
                    <a:ext uri="{FF2B5EF4-FFF2-40B4-BE49-F238E27FC236}">
                      <a16:creationId xmlns:a16="http://schemas.microsoft.com/office/drawing/2014/main" id="{24AC1D69-60FF-264E-88CE-2DEF5892A6AF}"/>
                    </a:ext>
                  </a:extLst>
                </p:cNvPr>
                <p:cNvSpPr/>
                <p:nvPr/>
              </p:nvSpPr>
              <p:spPr>
                <a:xfrm>
                  <a:off x="6398740" y="2168753"/>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40" name="Graphic 39">
                  <a:extLst>
                    <a:ext uri="{FF2B5EF4-FFF2-40B4-BE49-F238E27FC236}">
                      <a16:creationId xmlns:a16="http://schemas.microsoft.com/office/drawing/2014/main" id="{C10DFFEA-D023-9D4B-BF6A-B0DF6593D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347" y="1619005"/>
                  <a:ext cx="549748" cy="549748"/>
                </a:xfrm>
                <a:prstGeom prst="rect">
                  <a:avLst/>
                </a:prstGeom>
              </p:spPr>
            </p:pic>
            <p:sp>
              <p:nvSpPr>
                <p:cNvPr id="42" name="Rectangle 41">
                  <a:extLst>
                    <a:ext uri="{FF2B5EF4-FFF2-40B4-BE49-F238E27FC236}">
                      <a16:creationId xmlns:a16="http://schemas.microsoft.com/office/drawing/2014/main" id="{29A194D3-5330-EF4D-B121-724E17225F23}"/>
                    </a:ext>
                  </a:extLst>
                </p:cNvPr>
                <p:cNvSpPr/>
                <p:nvPr/>
              </p:nvSpPr>
              <p:spPr>
                <a:xfrm>
                  <a:off x="7281420" y="1552196"/>
                  <a:ext cx="1417025" cy="34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C00000"/>
                      </a:solidFill>
                      <a:latin typeface="Times New Roman" panose="02020603050405020304" pitchFamily="18" charset="0"/>
                      <a:cs typeface="Times New Roman" panose="02020603050405020304" pitchFamily="18" charset="0"/>
                    </a:rPr>
                    <a:t>Willingness</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C114FB6B-A926-EF46-856E-B50AD2683B59}"/>
                    </a:ext>
                  </a:extLst>
                </p:cNvPr>
                <p:cNvCxnSpPr>
                  <a:cxnSpLocks/>
                  <a:stCxn id="40" idx="3"/>
                  <a:endCxn id="52" idx="1"/>
                </p:cNvCxnSpPr>
                <p:nvPr/>
              </p:nvCxnSpPr>
              <p:spPr>
                <a:xfrm>
                  <a:off x="7279095" y="1893879"/>
                  <a:ext cx="1417025"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0602FBE-2D3B-C246-8E44-C7E60E94C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2894" y="1619005"/>
                  <a:ext cx="549748" cy="549748"/>
                </a:xfrm>
                <a:prstGeom prst="rect">
                  <a:avLst/>
                </a:prstGeom>
              </p:spPr>
            </p:pic>
            <p:cxnSp>
              <p:nvCxnSpPr>
                <p:cNvPr id="46" name="Straight Arrow Connector 45">
                  <a:extLst>
                    <a:ext uri="{FF2B5EF4-FFF2-40B4-BE49-F238E27FC236}">
                      <a16:creationId xmlns:a16="http://schemas.microsoft.com/office/drawing/2014/main" id="{D8F0316A-FBA5-CA48-A880-24B6A4ECB44C}"/>
                    </a:ext>
                  </a:extLst>
                </p:cNvPr>
                <p:cNvCxnSpPr>
                  <a:cxnSpLocks/>
                  <a:stCxn id="45" idx="1"/>
                  <a:endCxn id="52" idx="3"/>
                </p:cNvCxnSpPr>
                <p:nvPr/>
              </p:nvCxnSpPr>
              <p:spPr>
                <a:xfrm flipH="1">
                  <a:off x="9245868" y="1893879"/>
                  <a:ext cx="1417026"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BEDB356-BDF7-CD4B-BBB0-2C07C977975C}"/>
                    </a:ext>
                  </a:extLst>
                </p:cNvPr>
                <p:cNvSpPr/>
                <p:nvPr/>
              </p:nvSpPr>
              <p:spPr>
                <a:xfrm>
                  <a:off x="10332287" y="2164929"/>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49" name="Elbow Connector 48">
                  <a:extLst>
                    <a:ext uri="{FF2B5EF4-FFF2-40B4-BE49-F238E27FC236}">
                      <a16:creationId xmlns:a16="http://schemas.microsoft.com/office/drawing/2014/main" id="{E7AB51FA-0FD6-8242-BDE1-7921F3399614}"/>
                    </a:ext>
                  </a:extLst>
                </p:cNvPr>
                <p:cNvCxnSpPr>
                  <a:stCxn id="48" idx="2"/>
                  <a:endCxn id="39" idx="2"/>
                </p:cNvCxnSpPr>
                <p:nvPr/>
              </p:nvCxnSpPr>
              <p:spPr>
                <a:xfrm rot="5400000">
                  <a:off x="8969083" y="607841"/>
                  <a:ext cx="3824" cy="3933547"/>
                </a:xfrm>
                <a:prstGeom prst="bentConnector3">
                  <a:avLst>
                    <a:gd name="adj1" fmla="val 7604289"/>
                  </a:avLst>
                </a:prstGeom>
                <a:ln w="12700">
                  <a:solidFill>
                    <a:srgbClr val="7030A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942490A-7747-3A4E-B320-BFE93E28D223}"/>
                    </a:ext>
                  </a:extLst>
                </p:cNvPr>
                <p:cNvSpPr txBox="1"/>
                <p:nvPr/>
              </p:nvSpPr>
              <p:spPr>
                <a:xfrm>
                  <a:off x="8365513" y="2857692"/>
                  <a:ext cx="1210962"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Cash</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pic>
              <p:nvPicPr>
                <p:cNvPr id="52" name="Graphic 51">
                  <a:extLst>
                    <a:ext uri="{FF2B5EF4-FFF2-40B4-BE49-F238E27FC236}">
                      <a16:creationId xmlns:a16="http://schemas.microsoft.com/office/drawing/2014/main" id="{3F6D9C65-B71F-394B-AA9A-8F6CA51D77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6120" y="1619005"/>
                  <a:ext cx="549748" cy="549748"/>
                </a:xfrm>
                <a:prstGeom prst="rect">
                  <a:avLst/>
                </a:prstGeom>
              </p:spPr>
            </p:pic>
            <p:sp>
              <p:nvSpPr>
                <p:cNvPr id="55" name="TextBox 54">
                  <a:extLst>
                    <a:ext uri="{FF2B5EF4-FFF2-40B4-BE49-F238E27FC236}">
                      <a16:creationId xmlns:a16="http://schemas.microsoft.com/office/drawing/2014/main" id="{77EF8020-D811-DA42-9E4F-80EC9B98CEB2}"/>
                    </a:ext>
                  </a:extLst>
                </p:cNvPr>
                <p:cNvSpPr txBox="1"/>
                <p:nvPr/>
              </p:nvSpPr>
              <p:spPr>
                <a:xfrm>
                  <a:off x="9191302" y="1555325"/>
                  <a:ext cx="1515193" cy="338554"/>
                </a:xfrm>
                <a:prstGeom prst="rect">
                  <a:avLst/>
                </a:prstGeom>
                <a:noFill/>
              </p:spPr>
              <p:txBody>
                <a:bodyPr wrap="square" rtlCol="0" anchor="ctr">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Service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25B6D76-C7BE-6341-98CE-FD24FDECCABA}"/>
                    </a:ext>
                  </a:extLst>
                </p:cNvPr>
                <p:cNvSpPr/>
                <p:nvPr/>
              </p:nvSpPr>
              <p:spPr>
                <a:xfrm>
                  <a:off x="7959360" y="2161309"/>
                  <a:ext cx="2023269" cy="345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Try Service</a:t>
                  </a:r>
                  <a:endParaRPr lang="en-CN" sz="1600" dirty="0">
                    <a:solidFill>
                      <a:srgbClr val="C00000"/>
                    </a:solidFill>
                    <a:latin typeface="Times New Roman" panose="02020603050405020304" pitchFamily="18" charset="0"/>
                    <a:cs typeface="Times New Roman" panose="02020603050405020304" pitchFamily="18" charset="0"/>
                  </a:endParaRPr>
                </a:p>
              </p:txBody>
            </p:sp>
          </p:grpSp>
        </p:grpSp>
        <p:sp>
          <p:nvSpPr>
            <p:cNvPr id="88" name="Rounded Rectangle 87">
              <a:extLst>
                <a:ext uri="{FF2B5EF4-FFF2-40B4-BE49-F238E27FC236}">
                  <a16:creationId xmlns:a16="http://schemas.microsoft.com/office/drawing/2014/main" id="{2C33954C-F873-DD4C-8F1E-E778536B84C9}"/>
                </a:ext>
              </a:extLst>
            </p:cNvPr>
            <p:cNvSpPr/>
            <p:nvPr/>
          </p:nvSpPr>
          <p:spPr>
            <a:xfrm>
              <a:off x="1624180" y="5461083"/>
              <a:ext cx="8943633" cy="1139757"/>
            </a:xfrm>
            <a:prstGeom prst="roundRect">
              <a:avLst/>
            </a:prstGeom>
            <a:noFill/>
            <a:ln>
              <a:solidFill>
                <a:srgbClr val="C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 1 Year!</a:t>
              </a:r>
            </a:p>
          </p:txBody>
        </p:sp>
        <p:grpSp>
          <p:nvGrpSpPr>
            <p:cNvPr id="93" name="Group 92">
              <a:extLst>
                <a:ext uri="{FF2B5EF4-FFF2-40B4-BE49-F238E27FC236}">
                  <a16:creationId xmlns:a16="http://schemas.microsoft.com/office/drawing/2014/main" id="{73F6CCF6-13DB-6C41-8923-3DBED36CF639}"/>
                </a:ext>
              </a:extLst>
            </p:cNvPr>
            <p:cNvGrpSpPr/>
            <p:nvPr/>
          </p:nvGrpSpPr>
          <p:grpSpPr>
            <a:xfrm>
              <a:off x="648750" y="3378713"/>
              <a:ext cx="10894498" cy="1873239"/>
              <a:chOff x="648751" y="3365756"/>
              <a:chExt cx="10894498" cy="1873239"/>
            </a:xfrm>
          </p:grpSpPr>
          <p:grpSp>
            <p:nvGrpSpPr>
              <p:cNvPr id="87" name="Group 86">
                <a:extLst>
                  <a:ext uri="{FF2B5EF4-FFF2-40B4-BE49-F238E27FC236}">
                    <a16:creationId xmlns:a16="http://schemas.microsoft.com/office/drawing/2014/main" id="{AF183FE5-E33E-6644-86F1-749A86F098D5}"/>
                  </a:ext>
                </a:extLst>
              </p:cNvPr>
              <p:cNvGrpSpPr/>
              <p:nvPr/>
            </p:nvGrpSpPr>
            <p:grpSpPr>
              <a:xfrm>
                <a:off x="648751" y="3423957"/>
                <a:ext cx="10894498" cy="1815038"/>
                <a:chOff x="638311" y="3365175"/>
                <a:chExt cx="10894498" cy="1815038"/>
              </a:xfrm>
            </p:grpSpPr>
            <p:sp>
              <p:nvSpPr>
                <p:cNvPr id="73" name="Rounded Rectangle 72">
                  <a:extLst>
                    <a:ext uri="{FF2B5EF4-FFF2-40B4-BE49-F238E27FC236}">
                      <a16:creationId xmlns:a16="http://schemas.microsoft.com/office/drawing/2014/main" id="{8BA6A2C0-6C4B-9740-B04D-3646E2D6E12C}"/>
                    </a:ext>
                  </a:extLst>
                </p:cNvPr>
                <p:cNvSpPr/>
                <p:nvPr/>
              </p:nvSpPr>
              <p:spPr>
                <a:xfrm>
                  <a:off x="638311" y="3911099"/>
                  <a:ext cx="10894497" cy="564998"/>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Based on the </a:t>
                  </a:r>
                  <a:r>
                    <a:rPr lang="en-US" b="1" dirty="0">
                      <a:solidFill>
                        <a:srgbClr val="00B050"/>
                      </a:solidFill>
                      <a:latin typeface="Times New Roman" panose="02020603050405020304" pitchFamily="18" charset="0"/>
                      <a:cs typeface="Times New Roman" panose="02020603050405020304" pitchFamily="18" charset="0"/>
                    </a:rPr>
                    <a:t>TRUST</a:t>
                  </a:r>
                  <a:r>
                    <a:rPr lang="en-US" b="1" dirty="0">
                      <a:solidFill>
                        <a:schemeClr val="tx1"/>
                      </a:solidFill>
                      <a:latin typeface="Times New Roman" panose="02020603050405020304" pitchFamily="18" charset="0"/>
                      <a:cs typeface="Times New Roman" panose="02020603050405020304" pitchFamily="18" charset="0"/>
                    </a:rPr>
                    <a:t> between the Buyer and Seller</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It’s NOT sturdy!</a:t>
                  </a:r>
                  <a:endParaRPr lang="en-CN" b="1" dirty="0">
                    <a:solidFill>
                      <a:srgbClr val="FF0000"/>
                    </a:solidFill>
                    <a:latin typeface="Times New Roman" panose="02020603050405020304" pitchFamily="18" charset="0"/>
                    <a:cs typeface="Times New Roman" panose="02020603050405020304" pitchFamily="18" charset="0"/>
                  </a:endParaRPr>
                </a:p>
              </p:txBody>
            </p:sp>
            <p:grpSp>
              <p:nvGrpSpPr>
                <p:cNvPr id="85" name="Group 84">
                  <a:extLst>
                    <a:ext uri="{FF2B5EF4-FFF2-40B4-BE49-F238E27FC236}">
                      <a16:creationId xmlns:a16="http://schemas.microsoft.com/office/drawing/2014/main" id="{5E9CF5D4-64C8-D542-AE59-A56CCEADD0B1}"/>
                    </a:ext>
                  </a:extLst>
                </p:cNvPr>
                <p:cNvGrpSpPr/>
                <p:nvPr/>
              </p:nvGrpSpPr>
              <p:grpSpPr>
                <a:xfrm>
                  <a:off x="648750" y="3365175"/>
                  <a:ext cx="10884058" cy="407773"/>
                  <a:chOff x="648750" y="3430710"/>
                  <a:chExt cx="10884058" cy="407773"/>
                </a:xfrm>
              </p:grpSpPr>
              <p:sp>
                <p:nvSpPr>
                  <p:cNvPr id="75" name="Rectangle 74">
                    <a:extLst>
                      <a:ext uri="{FF2B5EF4-FFF2-40B4-BE49-F238E27FC236}">
                        <a16:creationId xmlns:a16="http://schemas.microsoft.com/office/drawing/2014/main" id="{7E95D090-16EE-D34D-8DF6-3098F0C5E548}"/>
                      </a:ext>
                    </a:extLst>
                  </p:cNvPr>
                  <p:cNvSpPr/>
                  <p:nvPr/>
                </p:nvSpPr>
                <p:spPr>
                  <a:xfrm>
                    <a:off x="648750"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Seller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Feel free to recharge, I won't run away! </a:t>
                    </a:r>
                    <a:endParaRPr lang="en-CN" sz="1600" b="1" dirty="0">
                      <a:solidFill>
                        <a:srgbClr val="00B050"/>
                      </a:solidFill>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5D9FE118-F0CC-CD48-AB28-2934B6FF32B6}"/>
                      </a:ext>
                    </a:extLst>
                  </p:cNvPr>
                  <p:cNvSpPr/>
                  <p:nvPr/>
                </p:nvSpPr>
                <p:spPr>
                  <a:xfrm>
                    <a:off x="6388299"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Buyer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Try a few more times, I won't run away!</a:t>
                    </a:r>
                    <a:endParaRPr lang="en-CN" sz="1600" b="1" dirty="0">
                      <a:solidFill>
                        <a:srgbClr val="00B050"/>
                      </a:solidFill>
                      <a:latin typeface="Times New Roman" panose="02020603050405020304" pitchFamily="18"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E04A3E3F-05B4-5540-949E-AF78574556C2}"/>
                    </a:ext>
                  </a:extLst>
                </p:cNvPr>
                <p:cNvGrpSpPr/>
                <p:nvPr/>
              </p:nvGrpSpPr>
              <p:grpSpPr>
                <a:xfrm>
                  <a:off x="648750" y="4615215"/>
                  <a:ext cx="10884059" cy="564998"/>
                  <a:chOff x="648750" y="4673997"/>
                  <a:chExt cx="10884059" cy="564998"/>
                </a:xfrm>
              </p:grpSpPr>
              <p:sp>
                <p:nvSpPr>
                  <p:cNvPr id="83" name="Rectangle 82">
                    <a:extLst>
                      <a:ext uri="{FF2B5EF4-FFF2-40B4-BE49-F238E27FC236}">
                        <a16:creationId xmlns:a16="http://schemas.microsoft.com/office/drawing/2014/main" id="{10D24392-F5CC-2144-BBDD-C895A425616E}"/>
                      </a:ext>
                    </a:extLst>
                  </p:cNvPr>
                  <p:cNvSpPr/>
                  <p:nvPr/>
                </p:nvSpPr>
                <p:spPr>
                  <a:xfrm>
                    <a:off x="64875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Seller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Feel free to recharge, I'll run if I can't serve you!</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CBAA97A7-D523-B643-ACCB-B530EC70CA34}"/>
                      </a:ext>
                    </a:extLst>
                  </p:cNvPr>
                  <p:cNvSpPr/>
                  <p:nvPr/>
                </p:nvSpPr>
                <p:spPr>
                  <a:xfrm>
                    <a:off x="638830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Buyer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Try a few more times, I</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will run and spend nothing.</a:t>
                    </a:r>
                    <a:endParaRPr lang="en-CN" sz="1600" b="1" dirty="0">
                      <a:solidFill>
                        <a:srgbClr val="FF0000"/>
                      </a:solidFill>
                      <a:latin typeface="Times New Roman" panose="02020603050405020304" pitchFamily="18" charset="0"/>
                      <a:cs typeface="Times New Roman" panose="02020603050405020304" pitchFamily="18" charset="0"/>
                    </a:endParaRPr>
                  </a:p>
                </p:txBody>
              </p:sp>
            </p:grpSp>
          </p:grpSp>
          <p:pic>
            <p:nvPicPr>
              <p:cNvPr id="90" name="Graphic 89">
                <a:extLst>
                  <a:ext uri="{FF2B5EF4-FFF2-40B4-BE49-F238E27FC236}">
                    <a16:creationId xmlns:a16="http://schemas.microsoft.com/office/drawing/2014/main" id="{14B88F5F-E24C-3246-8E5A-712568C32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014" y="4695290"/>
                <a:ext cx="522411" cy="522411"/>
              </a:xfrm>
              <a:prstGeom prst="rect">
                <a:avLst/>
              </a:prstGeom>
            </p:spPr>
          </p:pic>
          <p:pic>
            <p:nvPicPr>
              <p:cNvPr id="92" name="Graphic 91">
                <a:extLst>
                  <a:ext uri="{FF2B5EF4-FFF2-40B4-BE49-F238E27FC236}">
                    <a16:creationId xmlns:a16="http://schemas.microsoft.com/office/drawing/2014/main" id="{7473A802-A919-1841-B924-6D248B229E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039" y="3365756"/>
                <a:ext cx="523919" cy="523919"/>
              </a:xfrm>
              <a:prstGeom prst="rect">
                <a:avLst/>
              </a:prstGeom>
            </p:spPr>
          </p:pic>
        </p:grpSp>
        <p:pic>
          <p:nvPicPr>
            <p:cNvPr id="95" name="Graphic 94">
              <a:extLst>
                <a:ext uri="{FF2B5EF4-FFF2-40B4-BE49-F238E27FC236}">
                  <a16:creationId xmlns:a16="http://schemas.microsoft.com/office/drawing/2014/main" id="{67054C7F-9973-2C42-9F0F-E8E23206F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36812" y="5627743"/>
              <a:ext cx="806435" cy="806435"/>
            </a:xfrm>
            <a:prstGeom prst="rect">
              <a:avLst/>
            </a:prstGeom>
          </p:spPr>
        </p:pic>
      </p:grpSp>
      <p:sp>
        <p:nvSpPr>
          <p:cNvPr id="3" name="Slide Number Placeholder 2">
            <a:extLst>
              <a:ext uri="{FF2B5EF4-FFF2-40B4-BE49-F238E27FC236}">
                <a16:creationId xmlns:a16="http://schemas.microsoft.com/office/drawing/2014/main" id="{A295E736-19FD-0C4E-B8A2-B34A0F7B8D6F}"/>
              </a:ext>
            </a:extLst>
          </p:cNvPr>
          <p:cNvSpPr>
            <a:spLocks noGrp="1"/>
          </p:cNvSpPr>
          <p:nvPr>
            <p:ph type="sldNum" sz="quarter" idx="4"/>
          </p:nvPr>
        </p:nvSpPr>
        <p:spPr/>
        <p:txBody>
          <a:bodyPr/>
          <a:lstStyle/>
          <a:p>
            <a:fld id="{B8DA0876-81C4-5441-91EC-577A37FCAA9C}" type="slidenum">
              <a:rPr lang="en-CN" smtClean="0"/>
              <a:pPr/>
              <a:t>2</a:t>
            </a:fld>
            <a:endParaRPr lang="en-CN"/>
          </a:p>
        </p:txBody>
      </p:sp>
    </p:spTree>
    <p:extLst>
      <p:ext uri="{BB962C8B-B14F-4D97-AF65-F5344CB8AC3E}">
        <p14:creationId xmlns:p14="http://schemas.microsoft.com/office/powerpoint/2010/main" val="151489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45">
            <a:extLst>
              <a:ext uri="{FF2B5EF4-FFF2-40B4-BE49-F238E27FC236}">
                <a16:creationId xmlns:a16="http://schemas.microsoft.com/office/drawing/2014/main" id="{7038C88E-AFB3-056E-4D70-1F8CBE837282}"/>
              </a:ext>
            </a:extLst>
          </p:cNvPr>
          <p:cNvSpPr/>
          <p:nvPr/>
        </p:nvSpPr>
        <p:spPr>
          <a:xfrm>
            <a:off x="8675195" y="3544570"/>
            <a:ext cx="2992120" cy="2988310"/>
          </a:xfrm>
          <a:prstGeom prst="roundRect">
            <a:avLst>
              <a:gd name="adj" fmla="val 2543"/>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Rounded Corners 45">
            <a:extLst>
              <a:ext uri="{FF2B5EF4-FFF2-40B4-BE49-F238E27FC236}">
                <a16:creationId xmlns:a16="http://schemas.microsoft.com/office/drawing/2014/main" id="{16F16E42-2A03-F744-7B93-CCEB1FFB5AE5}"/>
              </a:ext>
            </a:extLst>
          </p:cNvPr>
          <p:cNvSpPr/>
          <p:nvPr>
            <p:custDataLst>
              <p:tags r:id="rId1"/>
            </p:custDataLst>
          </p:nvPr>
        </p:nvSpPr>
        <p:spPr>
          <a:xfrm>
            <a:off x="3870731" y="3572209"/>
            <a:ext cx="4692015" cy="2980690"/>
          </a:xfrm>
          <a:prstGeom prst="roundRect">
            <a:avLst>
              <a:gd name="adj" fmla="val 2543"/>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Rounded Corners 45"/>
          <p:cNvSpPr/>
          <p:nvPr>
            <p:custDataLst>
              <p:tags r:id="rId2"/>
            </p:custDataLst>
          </p:nvPr>
        </p:nvSpPr>
        <p:spPr>
          <a:xfrm>
            <a:off x="7326630" y="1068070"/>
            <a:ext cx="4331970" cy="2364105"/>
          </a:xfrm>
          <a:prstGeom prst="roundRect">
            <a:avLst>
              <a:gd name="adj" fmla="val 2543"/>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Rectangle: Rounded Corners 45"/>
          <p:cNvSpPr/>
          <p:nvPr>
            <p:custDataLst>
              <p:tags r:id="rId3"/>
            </p:custDataLst>
          </p:nvPr>
        </p:nvSpPr>
        <p:spPr>
          <a:xfrm>
            <a:off x="7326630" y="1068070"/>
            <a:ext cx="4330065" cy="2371090"/>
          </a:xfrm>
          <a:prstGeom prst="roundRect">
            <a:avLst>
              <a:gd name="adj" fmla="val 2543"/>
            </a:avLst>
          </a:prstGeom>
          <a:solidFill>
            <a:srgbClr val="01000E">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Rectangle: Rounded Corners 45"/>
          <p:cNvSpPr/>
          <p:nvPr>
            <p:custDataLst>
              <p:tags r:id="rId4"/>
            </p:custDataLst>
          </p:nvPr>
        </p:nvSpPr>
        <p:spPr>
          <a:xfrm>
            <a:off x="468630" y="1068070"/>
            <a:ext cx="3310890" cy="1685925"/>
          </a:xfrm>
          <a:prstGeom prst="roundRect">
            <a:avLst>
              <a:gd name="adj" fmla="val 2543"/>
            </a:avLst>
          </a:prstGeom>
          <a:blipFill rotWithShape="1">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Rectangle: Rounded Corners 45"/>
          <p:cNvSpPr/>
          <p:nvPr>
            <p:custDataLst>
              <p:tags r:id="rId5"/>
            </p:custDataLst>
          </p:nvPr>
        </p:nvSpPr>
        <p:spPr>
          <a:xfrm>
            <a:off x="466090" y="1068070"/>
            <a:ext cx="3310890" cy="1685925"/>
          </a:xfrm>
          <a:prstGeom prst="roundRect">
            <a:avLst>
              <a:gd name="adj" fmla="val 2543"/>
            </a:avLst>
          </a:prstGeom>
          <a:solidFill>
            <a:srgbClr val="01000E">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ectangle: Rounded Corners 45"/>
          <p:cNvSpPr/>
          <p:nvPr>
            <p:custDataLst>
              <p:tags r:id="rId6"/>
            </p:custDataLst>
          </p:nvPr>
        </p:nvSpPr>
        <p:spPr>
          <a:xfrm>
            <a:off x="431800" y="2860040"/>
            <a:ext cx="3347720" cy="3665220"/>
          </a:xfrm>
          <a:prstGeom prst="roundRect">
            <a:avLst>
              <a:gd name="adj" fmla="val 2543"/>
            </a:avLst>
          </a:prstGeom>
          <a:gradFill flip="none" rotWithShape="1">
            <a:gsLst>
              <a:gs pos="49000">
                <a:schemeClr val="accent1">
                  <a:lumMod val="75000"/>
                </a:schemeClr>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TextBox 63"/>
          <p:cNvSpPr txBox="1"/>
          <p:nvPr>
            <p:custDataLst>
              <p:tags r:id="rId7"/>
            </p:custDataLst>
          </p:nvPr>
        </p:nvSpPr>
        <p:spPr>
          <a:xfrm>
            <a:off x="466090" y="3163127"/>
            <a:ext cx="3310890" cy="2970044"/>
          </a:xfrm>
          <a:prstGeom prst="rect">
            <a:avLst/>
          </a:prstGeom>
          <a:noFill/>
        </p:spPr>
        <p:txBody>
          <a:bodyPr wrap="square" rtlCol="0">
            <a:spAutoFit/>
          </a:bodyPr>
          <a:lstStyle/>
          <a:p>
            <a:pPr>
              <a:spcAft>
                <a:spcPts val="600"/>
              </a:spcAft>
            </a:pPr>
            <a:r>
              <a:rPr lang="en-US" altLang="zh-CN" sz="1400" dirty="0">
                <a:solidFill>
                  <a:schemeClr val="bg1"/>
                </a:solidFill>
                <a:latin typeface="Times New Roman" panose="02020603050405020304" pitchFamily="18" charset="0"/>
                <a:cs typeface="Times New Roman" panose="02020603050405020304" pitchFamily="18" charset="0"/>
              </a:rPr>
              <a:t>In both the Pay-After-Use and Pay-Before-Use contracts, we maintain credit scores (Credit Score) for both buyers and sellers.</a:t>
            </a:r>
          </a:p>
          <a:p>
            <a:r>
              <a:rPr lang="en-US" altLang="zh-CN" sz="1400" b="1" dirty="0">
                <a:solidFill>
                  <a:schemeClr val="bg1"/>
                </a:solidFill>
                <a:latin typeface="Times New Roman" panose="02020603050405020304" pitchFamily="18" charset="0"/>
                <a:cs typeface="Times New Roman" panose="02020603050405020304" pitchFamily="18" charset="0"/>
              </a:rPr>
              <a:t>For Buyers: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Must ensure their balance exceeds the pending debt (</a:t>
            </a:r>
            <a:r>
              <a:rPr lang="en-US" altLang="zh-CN" sz="1400" dirty="0" err="1">
                <a:solidFill>
                  <a:schemeClr val="bg1"/>
                </a:solidFill>
                <a:latin typeface="Times New Roman" panose="02020603050405020304" pitchFamily="18" charset="0"/>
                <a:cs typeface="Times New Roman" panose="02020603050405020304" pitchFamily="18" charset="0"/>
              </a:rPr>
              <a:t>pendingDebt</a:t>
            </a:r>
            <a:r>
              <a:rPr lang="en-US" altLang="zh-CN" sz="1400" dirty="0">
                <a:solidFill>
                  <a:schemeClr val="bg1"/>
                </a:solidFill>
                <a:latin typeface="Times New Roman" panose="02020603050405020304" pitchFamily="18" charset="0"/>
                <a:cs typeface="Times New Roman" panose="02020603050405020304" pitchFamily="18" charset="0"/>
              </a:rPr>
              <a:t>) by the repayment due date.</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Late payments or defaults will result in credit score deductions.</a:t>
            </a:r>
          </a:p>
          <a:p>
            <a:pPr marL="285750" indent="-285750">
              <a:buFont typeface="Arial" panose="020B0604020202020204" pitchFamily="34" charset="0"/>
              <a:buChar char="•"/>
            </a:pPr>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b="1" dirty="0">
                <a:solidFill>
                  <a:schemeClr val="bg1"/>
                </a:solidFill>
                <a:latin typeface="Times New Roman" panose="02020603050405020304" pitchFamily="18" charset="0"/>
                <a:cs typeface="Times New Roman" panose="02020603050405020304" pitchFamily="18" charset="0"/>
              </a:rPr>
              <a:t>For Sellers: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Receiving negative ratings will lead to credit score reductions.</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4" name="Rectangle: Rounded Corners 45"/>
          <p:cNvSpPr/>
          <p:nvPr/>
        </p:nvSpPr>
        <p:spPr>
          <a:xfrm>
            <a:off x="3876675" y="1068070"/>
            <a:ext cx="3350260" cy="2360930"/>
          </a:xfrm>
          <a:prstGeom prst="roundRect">
            <a:avLst>
              <a:gd name="adj" fmla="val 2543"/>
            </a:avLst>
          </a:prstGeom>
          <a:gradFill flip="none" rotWithShape="1">
            <a:gsLst>
              <a:gs pos="49000">
                <a:schemeClr val="accent1">
                  <a:lumMod val="75000"/>
                </a:schemeClr>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TextBox 63"/>
          <p:cNvSpPr txBox="1"/>
          <p:nvPr/>
        </p:nvSpPr>
        <p:spPr>
          <a:xfrm>
            <a:off x="3958176" y="1173520"/>
            <a:ext cx="3166778" cy="2068900"/>
          </a:xfrm>
          <a:prstGeom prst="rect">
            <a:avLst/>
          </a:prstGeom>
          <a:noFill/>
        </p:spPr>
        <p:txBody>
          <a:bodyPr wrap="square" rtlCol="0">
            <a:spAutoFit/>
          </a:bodyPr>
          <a:lstStyle/>
          <a:p>
            <a:pPr indent="0">
              <a:lnSpc>
                <a:spcPct val="120000"/>
              </a:lnSpc>
              <a:buFont typeface="Arial" panose="020B0604020202020204" pitchFamily="34" charset="0"/>
              <a:buNone/>
            </a:pPr>
            <a:r>
              <a:rPr lang="en-US" altLang="zh-CN" sz="1600" dirty="0">
                <a:solidFill>
                  <a:schemeClr val="bg1"/>
                </a:solidFill>
                <a:latin typeface="Times New Roman" panose="02020603050405020304" pitchFamily="18" charset="0"/>
                <a:cs typeface="Times New Roman" panose="02020603050405020304" pitchFamily="18" charset="0"/>
                <a:sym typeface="+mn-lt"/>
              </a:rPr>
              <a:t>Low Credit Score Consequences:</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Service Suspension</a:t>
            </a:r>
          </a:p>
          <a:p>
            <a:pPr marL="285750" indent="-285750">
              <a:lnSpc>
                <a:spcPct val="120000"/>
              </a:lnSpc>
              <a:spcAft>
                <a:spcPts val="300"/>
              </a:spcAft>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The user/merchant's account privileges will be temporarily frozen</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Platform Intervention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Automatic Arbitration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marL="285750" indent="-285750">
              <a:lnSpc>
                <a:spcPct val="120000"/>
              </a:lnSpc>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May involve third-party arbitrators for dispute resolution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2" name="Rectangle: Rounded Corners 45"/>
          <p:cNvSpPr/>
          <p:nvPr>
            <p:custDataLst>
              <p:tags r:id="rId8"/>
            </p:custDataLst>
          </p:nvPr>
        </p:nvSpPr>
        <p:spPr>
          <a:xfrm>
            <a:off x="3876675" y="3544570"/>
            <a:ext cx="4692015" cy="2980690"/>
          </a:xfrm>
          <a:prstGeom prst="roundRect">
            <a:avLst>
              <a:gd name="adj" fmla="val 2543"/>
            </a:avLst>
          </a:prstGeom>
          <a:solidFill>
            <a:schemeClr val="accent2">
              <a:lumMod val="20000"/>
              <a:lumOff val="8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Rounded Corners 45"/>
          <p:cNvSpPr/>
          <p:nvPr/>
        </p:nvSpPr>
        <p:spPr>
          <a:xfrm>
            <a:off x="8665845" y="3544570"/>
            <a:ext cx="2992120" cy="2988310"/>
          </a:xfrm>
          <a:prstGeom prst="roundRect">
            <a:avLst>
              <a:gd name="adj" fmla="val 2543"/>
            </a:avLst>
          </a:prstGeom>
          <a:solidFill>
            <a:srgbClr val="C5D7F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1" name="TextBox 63"/>
          <p:cNvSpPr txBox="1"/>
          <p:nvPr>
            <p:custDataLst>
              <p:tags r:id="rId9"/>
            </p:custDataLst>
          </p:nvPr>
        </p:nvSpPr>
        <p:spPr>
          <a:xfrm>
            <a:off x="4065905" y="4144084"/>
            <a:ext cx="4059555" cy="1953420"/>
          </a:xfrm>
          <a:prstGeom prst="rect">
            <a:avLst/>
          </a:prstGeom>
          <a:noFill/>
        </p:spPr>
        <p:txBody>
          <a:bodyPr wrap="square" rtlCol="0">
            <a:spAutoFit/>
          </a:bodyPr>
          <a:lstStyle/>
          <a:p>
            <a:pPr>
              <a:lnSpc>
                <a:spcPct val="120000"/>
              </a:lnSpc>
            </a:pPr>
            <a:r>
              <a:rPr lang="en-US" altLang="zh-CN" sz="3200" b="1"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a:t>
            </a:r>
          </a:p>
          <a:p>
            <a:pPr>
              <a:lnSpc>
                <a:spcPct val="120000"/>
              </a:lnSpc>
            </a:pPr>
            <a:r>
              <a:rPr lang="en-US" altLang="zh-CN"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When voluntarily terminating a contract, users shall incur penalties if stipulated in the contract terms. The system will automatically invoke the Manager Contract, which will execute penalty mechanisms according to predefined rules.</a:t>
            </a:r>
            <a:endParaRPr lang="zh-CN" altLang="en-US"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53" name="TextBox 63"/>
          <p:cNvSpPr txBox="1"/>
          <p:nvPr>
            <p:custDataLst>
              <p:tags r:id="rId10"/>
            </p:custDataLst>
          </p:nvPr>
        </p:nvSpPr>
        <p:spPr>
          <a:xfrm>
            <a:off x="8739265" y="3534410"/>
            <a:ext cx="2660015" cy="2389505"/>
          </a:xfrm>
          <a:prstGeom prst="rect">
            <a:avLst/>
          </a:prstGeom>
          <a:noFill/>
        </p:spPr>
        <p:txBody>
          <a:bodyPr wrap="square" rtlCol="0">
            <a:noAutofit/>
          </a:bodyPr>
          <a:lstStyle/>
          <a:p>
            <a:pPr indent="0">
              <a:lnSpc>
                <a:spcPct val="120000"/>
              </a:lnSpc>
              <a:buFont typeface="Arial" panose="020B0604020202020204" pitchFamily="34" charset="0"/>
              <a:buNone/>
            </a:pPr>
            <a:r>
              <a:rPr lang="en-US" altLang="zh-CN" sz="3200" b="1"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Merchant</a:t>
            </a:r>
          </a:p>
          <a:p>
            <a:pPr indent="0">
              <a:lnSpc>
                <a:spcPct val="120000"/>
              </a:lnSpc>
              <a:buFont typeface="Arial" panose="020B0604020202020204" pitchFamily="34" charset="0"/>
              <a:buNone/>
            </a:pPr>
            <a:r>
              <a:rPr lang="en-US" altLang="zh-CN"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If a merchant abandons operations ("runs away") or receives complaints exceeding 60%, the system will immediately invoke the Manager Contract, which will execute penalty mechanisms according to predefined rules.</a:t>
            </a:r>
            <a:endParaRPr lang="zh-CN" altLang="en-US"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42" name="文本框 41"/>
          <p:cNvSpPr txBox="1"/>
          <p:nvPr>
            <p:custDataLst>
              <p:tags r:id="rId11"/>
            </p:custDataLst>
          </p:nvPr>
        </p:nvSpPr>
        <p:spPr>
          <a:xfrm>
            <a:off x="709897" y="1980543"/>
            <a:ext cx="3166778" cy="646331"/>
          </a:xfrm>
          <a:prstGeom prst="rect">
            <a:avLst/>
          </a:prstGeom>
          <a:noFill/>
        </p:spPr>
        <p:txBody>
          <a:bodyPr wrap="square" rtlCol="0" anchor="t">
            <a:spAutoFit/>
          </a:bodyPr>
          <a:lstStyle/>
          <a:p>
            <a:pPr algn="ctr"/>
            <a:r>
              <a:rPr lang="en-GB" altLang="zh-CN" sz="3600" b="1" dirty="0">
                <a:solidFill>
                  <a:schemeClr val="bg1"/>
                </a:solidFill>
                <a:latin typeface="Times New Roman" panose="02020603050405020304" pitchFamily="18" charset="0"/>
                <a:cs typeface="Times New Roman" panose="02020603050405020304" pitchFamily="18" charset="0"/>
                <a:sym typeface="+mn-ea"/>
              </a:rPr>
              <a:t>Credit Score</a:t>
            </a:r>
            <a:endParaRPr lang="zh-CN" altLang="en-US" sz="36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5037" name="Google Shape;5037;p75"/>
          <p:cNvGrpSpPr/>
          <p:nvPr/>
        </p:nvGrpSpPr>
        <p:grpSpPr>
          <a:xfrm>
            <a:off x="7242810" y="6156960"/>
            <a:ext cx="3658870" cy="316230"/>
            <a:chOff x="3465975" y="2270258"/>
            <a:chExt cx="1986364" cy="171947"/>
          </a:xfrm>
        </p:grpSpPr>
        <p:sp>
          <p:nvSpPr>
            <p:cNvPr id="5038" name="Google Shape;5038;p75"/>
            <p:cNvSpPr/>
            <p:nvPr/>
          </p:nvSpPr>
          <p:spPr>
            <a:xfrm rot="-5400000">
              <a:off x="372518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39" name="Google Shape;5039;p75"/>
            <p:cNvSpPr/>
            <p:nvPr/>
          </p:nvSpPr>
          <p:spPr>
            <a:xfrm rot="-5400000">
              <a:off x="398439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0" name="Google Shape;5040;p75"/>
            <p:cNvSpPr/>
            <p:nvPr/>
          </p:nvSpPr>
          <p:spPr>
            <a:xfrm rot="-5400000">
              <a:off x="4243603"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1" name="Google Shape;5041;p75"/>
            <p:cNvSpPr/>
            <p:nvPr/>
          </p:nvSpPr>
          <p:spPr>
            <a:xfrm rot="-5400000">
              <a:off x="4502812"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2" name="Google Shape;5042;p75"/>
            <p:cNvSpPr/>
            <p:nvPr/>
          </p:nvSpPr>
          <p:spPr>
            <a:xfrm rot="-5400000">
              <a:off x="4762021"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3" name="Google Shape;5043;p75"/>
            <p:cNvSpPr/>
            <p:nvPr/>
          </p:nvSpPr>
          <p:spPr>
            <a:xfrm rot="-5400000">
              <a:off x="3465975"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24" name="Google Shape;5044;p75"/>
            <p:cNvSpPr/>
            <p:nvPr/>
          </p:nvSpPr>
          <p:spPr>
            <a:xfrm rot="-5400000">
              <a:off x="502123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5" name="Google Shape;5045;p75"/>
            <p:cNvSpPr/>
            <p:nvPr/>
          </p:nvSpPr>
          <p:spPr>
            <a:xfrm rot="-5400000">
              <a:off x="528044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54" name="文本框 53"/>
          <p:cNvSpPr txBox="1"/>
          <p:nvPr>
            <p:custDataLst>
              <p:tags r:id="rId12"/>
            </p:custDataLst>
          </p:nvPr>
        </p:nvSpPr>
        <p:spPr>
          <a:xfrm>
            <a:off x="6650436" y="1294428"/>
            <a:ext cx="3727876" cy="954107"/>
          </a:xfrm>
          <a:prstGeom prst="rect">
            <a:avLst/>
          </a:prstGeom>
          <a:noFill/>
        </p:spPr>
        <p:txBody>
          <a:bodyPr wrap="square" rtlCol="0" anchor="t">
            <a:sp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Termination Mechanism</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5" name="矩形 4">
            <a:extLst>
              <a:ext uri="{FF2B5EF4-FFF2-40B4-BE49-F238E27FC236}">
                <a16:creationId xmlns:a16="http://schemas.microsoft.com/office/drawing/2014/main" id="{A7FC05C5-3E22-4F14-6C7B-17A58E97B92D}"/>
              </a:ext>
            </a:extLst>
          </p:cNvPr>
          <p:cNvSpPr/>
          <p:nvPr/>
        </p:nvSpPr>
        <p:spPr>
          <a:xfrm>
            <a:off x="6365978" y="3665518"/>
            <a:ext cx="2038735"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400" b="1" i="1" dirty="0">
                <a:latin typeface="Times New Roman" panose="02020603050405020304" pitchFamily="18" charset="0"/>
                <a:cs typeface="Times New Roman" panose="02020603050405020304" pitchFamily="18" charset="0"/>
              </a:rPr>
              <a:t>User Contract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Voluntary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Contract expiration</a:t>
            </a:r>
            <a:endParaRPr lang="zh-CN" altLang="en-US" sz="12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8FEDAA-7193-ADE5-210B-8D535B966D64}"/>
              </a:ext>
            </a:extLst>
          </p:cNvPr>
          <p:cNvSpPr/>
          <p:nvPr/>
        </p:nvSpPr>
        <p:spPr>
          <a:xfrm>
            <a:off x="9788438" y="5538754"/>
            <a:ext cx="1786392"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i="1" dirty="0">
                <a:latin typeface="Times New Roman" panose="02020603050405020304" pitchFamily="18" charset="0"/>
                <a:cs typeface="Times New Roman" panose="02020603050405020304" pitchFamily="18" charset="0"/>
              </a:rPr>
              <a:t>Merchant Violations</a:t>
            </a:r>
            <a:endParaRPr lang="en-US" altLang="zh-CN" sz="1400" i="1"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Complaint rate ≥60%</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Business abandonment ("Runaway")</a:t>
            </a:r>
          </a:p>
        </p:txBody>
      </p:sp>
      <p:grpSp>
        <p:nvGrpSpPr>
          <p:cNvPr id="15" name="Google Shape;6421;p78">
            <a:extLst>
              <a:ext uri="{FF2B5EF4-FFF2-40B4-BE49-F238E27FC236}">
                <a16:creationId xmlns:a16="http://schemas.microsoft.com/office/drawing/2014/main" id="{F1B1EA8B-7E84-CE84-0B42-1936F3B358E6}"/>
              </a:ext>
            </a:extLst>
          </p:cNvPr>
          <p:cNvGrpSpPr/>
          <p:nvPr/>
        </p:nvGrpSpPr>
        <p:grpSpPr>
          <a:xfrm>
            <a:off x="5086303" y="4248103"/>
            <a:ext cx="466772" cy="466772"/>
            <a:chOff x="3497300" y="3227275"/>
            <a:chExt cx="296175" cy="296175"/>
          </a:xfrm>
          <a:solidFill>
            <a:schemeClr val="accent2"/>
          </a:solidFill>
        </p:grpSpPr>
        <p:sp>
          <p:nvSpPr>
            <p:cNvPr id="16" name="Google Shape;6422;p78">
              <a:extLst>
                <a:ext uri="{FF2B5EF4-FFF2-40B4-BE49-F238E27FC236}">
                  <a16:creationId xmlns:a16="http://schemas.microsoft.com/office/drawing/2014/main" id="{CAFFBCD1-83EE-A1AA-CF7F-F1B7F7C37B65}"/>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Google Shape;6423;p78">
              <a:extLst>
                <a:ext uri="{FF2B5EF4-FFF2-40B4-BE49-F238E27FC236}">
                  <a16:creationId xmlns:a16="http://schemas.microsoft.com/office/drawing/2014/main" id="{D30A5C86-119D-56BA-D350-E6F5B3DB1185}"/>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 name="Google Shape;6424;p78">
              <a:extLst>
                <a:ext uri="{FF2B5EF4-FFF2-40B4-BE49-F238E27FC236}">
                  <a16:creationId xmlns:a16="http://schemas.microsoft.com/office/drawing/2014/main" id="{041071B7-8FC5-7D64-4BDD-A337CE43DE01}"/>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2" name="Google Shape;6425;p78">
              <a:extLst>
                <a:ext uri="{FF2B5EF4-FFF2-40B4-BE49-F238E27FC236}">
                  <a16:creationId xmlns:a16="http://schemas.microsoft.com/office/drawing/2014/main" id="{B11C0A7F-7927-159C-0054-AFCE1EE4467F}"/>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 name="Google Shape;6426;p78">
              <a:extLst>
                <a:ext uri="{FF2B5EF4-FFF2-40B4-BE49-F238E27FC236}">
                  <a16:creationId xmlns:a16="http://schemas.microsoft.com/office/drawing/2014/main" id="{5A856932-C02D-F975-6717-4A26C9EC555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Google Shape;6427;p78">
              <a:extLst>
                <a:ext uri="{FF2B5EF4-FFF2-40B4-BE49-F238E27FC236}">
                  <a16:creationId xmlns:a16="http://schemas.microsoft.com/office/drawing/2014/main" id="{D16BA9D2-0F41-FEE4-9670-082C05429148}"/>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7" name="Google Shape;6428;p78">
              <a:extLst>
                <a:ext uri="{FF2B5EF4-FFF2-40B4-BE49-F238E27FC236}">
                  <a16:creationId xmlns:a16="http://schemas.microsoft.com/office/drawing/2014/main" id="{363D2BE1-7D66-5351-2B26-AAB3290C0593}"/>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Google Shape;6429;p78">
              <a:extLst>
                <a:ext uri="{FF2B5EF4-FFF2-40B4-BE49-F238E27FC236}">
                  <a16:creationId xmlns:a16="http://schemas.microsoft.com/office/drawing/2014/main" id="{65AA548A-B784-8DFF-2629-9C492731FCC2}"/>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0" name="Google Shape;6196;p78">
            <a:extLst>
              <a:ext uri="{FF2B5EF4-FFF2-40B4-BE49-F238E27FC236}">
                <a16:creationId xmlns:a16="http://schemas.microsoft.com/office/drawing/2014/main" id="{1D280580-418A-B422-C249-52434BBE2608}"/>
              </a:ext>
            </a:extLst>
          </p:cNvPr>
          <p:cNvSpPr/>
          <p:nvPr/>
        </p:nvSpPr>
        <p:spPr>
          <a:xfrm>
            <a:off x="10704786" y="3654364"/>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3" name="Text Placeholder 1">
            <a:extLst>
              <a:ext uri="{FF2B5EF4-FFF2-40B4-BE49-F238E27FC236}">
                <a16:creationId xmlns:a16="http://schemas.microsoft.com/office/drawing/2014/main" id="{4A85BCA3-D5D1-9D4B-AD4B-A016BABF6CF1}"/>
              </a:ext>
            </a:extLst>
          </p:cNvPr>
          <p:cNvSpPr>
            <a:spLocks noGrp="1"/>
          </p:cNvSpPr>
          <p:nvPr>
            <p:ph type="body" sz="quarter" idx="10"/>
          </p:nvPr>
        </p:nvSpPr>
        <p:spPr>
          <a:xfrm>
            <a:off x="787471" y="249494"/>
            <a:ext cx="10401544" cy="475612"/>
          </a:xfrm>
        </p:spPr>
        <p:txBody>
          <a:body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solidFill>
                  <a:srgbClr val="1F2328"/>
                </a:solidFill>
                <a:ea typeface="-apple-system"/>
                <a:sym typeface="+mn-ea"/>
              </a:rPr>
              <a:t>Underlying Technical Logic</a:t>
            </a:r>
            <a:r>
              <a:rPr lang="en-US" altLang="zh-CN" dirty="0">
                <a:solidFill>
                  <a:srgbClr val="1F2328"/>
                </a:solidFill>
                <a:ea typeface="-apple-system"/>
                <a:sym typeface="+mn-ea"/>
              </a:rPr>
              <a:t>: Credit Score &amp; </a:t>
            </a:r>
            <a:r>
              <a:rPr lang="en-GB" altLang="zh-CN" dirty="0"/>
              <a:t>Termination Mechanism</a:t>
            </a:r>
            <a:endParaRPr lang="en-US"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75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000" fill="hold"/>
                                        <p:tgtEl>
                                          <p:spTgt spid="34"/>
                                        </p:tgtEl>
                                        <p:attrNameLst>
                                          <p:attrName>ppt_x</p:attrName>
                                        </p:attrNameLst>
                                      </p:cBhvr>
                                      <p:tavLst>
                                        <p:tav tm="0">
                                          <p:val>
                                            <p:strVal val="#ppt_x"/>
                                          </p:val>
                                        </p:tav>
                                        <p:tav tm="100000">
                                          <p:val>
                                            <p:strVal val="#ppt_x"/>
                                          </p:val>
                                        </p:tav>
                                      </p:tavLst>
                                    </p:anim>
                                    <p:anim calcmode="lin" valueType="num">
                                      <p:cBhvr additive="base">
                                        <p:cTn id="19" dur="1000" fill="hold"/>
                                        <p:tgtEl>
                                          <p:spTgt spid="34"/>
                                        </p:tgtEl>
                                        <p:attrNameLst>
                                          <p:attrName>ppt_y</p:attrName>
                                        </p:attrNameLst>
                                      </p:cBhvr>
                                      <p:tavLst>
                                        <p:tav tm="0">
                                          <p:val>
                                            <p:strVal val="1+#ppt_h/2"/>
                                          </p:val>
                                        </p:tav>
                                        <p:tav tm="100000">
                                          <p:val>
                                            <p:strVal val="#ppt_y"/>
                                          </p:val>
                                        </p:tav>
                                      </p:tavLst>
                                    </p:anim>
                                  </p:childTnLst>
                                </p:cTn>
                              </p:par>
                              <p:par>
                                <p:cTn id="20" presetID="22" presetClass="entr" presetSubtype="8" fill="hold" grpId="0" nodeType="withEffect">
                                  <p:stCondLst>
                                    <p:cond delay="75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 presetClass="entr" presetSubtype="4" decel="10000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ppt_x"/>
                                          </p:val>
                                        </p:tav>
                                        <p:tav tm="100000">
                                          <p:val>
                                            <p:strVal val="#ppt_x"/>
                                          </p:val>
                                        </p:tav>
                                      </p:tavLst>
                                    </p:anim>
                                    <p:anim calcmode="lin" valueType="num">
                                      <p:cBhvr additive="base">
                                        <p:cTn id="26" dur="10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ppt_x"/>
                                          </p:val>
                                        </p:tav>
                                        <p:tav tm="100000">
                                          <p:val>
                                            <p:strVal val="#ppt_x"/>
                                          </p:val>
                                        </p:tav>
                                      </p:tavLst>
                                    </p:anim>
                                    <p:anim calcmode="lin" valueType="num">
                                      <p:cBhvr additive="base">
                                        <p:cTn id="30" dur="10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1000" fill="hold"/>
                                        <p:tgtEl>
                                          <p:spTgt spid="19"/>
                                        </p:tgtEl>
                                        <p:attrNameLst>
                                          <p:attrName>ppt_x</p:attrName>
                                        </p:attrNameLst>
                                      </p:cBhvr>
                                      <p:tavLst>
                                        <p:tav tm="0">
                                          <p:val>
                                            <p:strVal val="#ppt_x"/>
                                          </p:val>
                                        </p:tav>
                                        <p:tav tm="100000">
                                          <p:val>
                                            <p:strVal val="#ppt_x"/>
                                          </p:val>
                                        </p:tav>
                                      </p:tavLst>
                                    </p:anim>
                                    <p:anim calcmode="lin" valueType="num">
                                      <p:cBhvr additive="base">
                                        <p:cTn id="34" dur="1000" fill="hold"/>
                                        <p:tgtEl>
                                          <p:spTgt spid="19"/>
                                        </p:tgtEl>
                                        <p:attrNameLst>
                                          <p:attrName>ppt_y</p:attrName>
                                        </p:attrNameLst>
                                      </p:cBhvr>
                                      <p:tavLst>
                                        <p:tav tm="0">
                                          <p:val>
                                            <p:strVal val="1+#ppt_h/2"/>
                                          </p:val>
                                        </p:tav>
                                        <p:tav tm="100000">
                                          <p:val>
                                            <p:strVal val="#ppt_y"/>
                                          </p:val>
                                        </p:tav>
                                      </p:tavLst>
                                    </p:anim>
                                  </p:childTnLst>
                                </p:cTn>
                              </p:par>
                              <p:par>
                                <p:cTn id="35" presetID="22" presetClass="entr" presetSubtype="8" fill="hold" grpId="0" nodeType="withEffect">
                                  <p:stCondLst>
                                    <p:cond delay="75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par>
                                <p:cTn id="38" presetID="22" presetClass="entr" presetSubtype="8" fill="hold" grpId="0" nodeType="withEffect">
                                  <p:stCondLst>
                                    <p:cond delay="75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2" presetClass="entr" presetSubtype="4" decel="10000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fill="hold"/>
                                        <p:tgtEl>
                                          <p:spTgt spid="21"/>
                                        </p:tgtEl>
                                        <p:attrNameLst>
                                          <p:attrName>ppt_x</p:attrName>
                                        </p:attrNameLst>
                                      </p:cBhvr>
                                      <p:tavLst>
                                        <p:tav tm="0">
                                          <p:val>
                                            <p:strVal val="#ppt_x"/>
                                          </p:val>
                                        </p:tav>
                                        <p:tav tm="100000">
                                          <p:val>
                                            <p:strVal val="#ppt_x"/>
                                          </p:val>
                                        </p:tav>
                                      </p:tavLst>
                                    </p:anim>
                                    <p:anim calcmode="lin" valueType="num">
                                      <p:cBhvr additive="base">
                                        <p:cTn id="44" dur="10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1000" fill="hold"/>
                                        <p:tgtEl>
                                          <p:spTgt spid="25"/>
                                        </p:tgtEl>
                                        <p:attrNameLst>
                                          <p:attrName>ppt_x</p:attrName>
                                        </p:attrNameLst>
                                      </p:cBhvr>
                                      <p:tavLst>
                                        <p:tav tm="0">
                                          <p:val>
                                            <p:strVal val="#ppt_x"/>
                                          </p:val>
                                        </p:tav>
                                        <p:tav tm="100000">
                                          <p:val>
                                            <p:strVal val="#ppt_x"/>
                                          </p:val>
                                        </p:tav>
                                      </p:tavLst>
                                    </p:anim>
                                    <p:anim calcmode="lin" valueType="num">
                                      <p:cBhvr additive="base">
                                        <p:cTn id="48" dur="10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1000" fill="hold"/>
                                        <p:tgtEl>
                                          <p:spTgt spid="7"/>
                                        </p:tgtEl>
                                        <p:attrNameLst>
                                          <p:attrName>ppt_x</p:attrName>
                                        </p:attrNameLst>
                                      </p:cBhvr>
                                      <p:tavLst>
                                        <p:tav tm="0">
                                          <p:val>
                                            <p:strVal val="#ppt_x"/>
                                          </p:val>
                                        </p:tav>
                                        <p:tav tm="100000">
                                          <p:val>
                                            <p:strVal val="#ppt_x"/>
                                          </p:val>
                                        </p:tav>
                                      </p:tavLst>
                                    </p:anim>
                                    <p:anim calcmode="lin" valueType="num">
                                      <p:cBhvr additive="base">
                                        <p:cTn id="52" dur="10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7" grpId="0" bldLvl="0" animBg="1"/>
      <p:bldP spid="18" grpId="0" bldLvl="0" animBg="1"/>
      <p:bldP spid="25" grpId="0" bldLvl="0" animBg="1"/>
      <p:bldP spid="28" grpId="0" bldLvl="0" animBg="1"/>
      <p:bldP spid="21" grpId="0" bldLvl="0" animBg="1"/>
      <p:bldP spid="10" grpId="0" bldLvl="0" animBg="1"/>
      <p:bldP spid="32" grpId="0"/>
      <p:bldP spid="34" grpId="0" bldLvl="0" animBg="1"/>
      <p:bldP spid="35" grpId="0"/>
      <p:bldP spid="12" grpId="0" bldLvl="0" animBg="1"/>
      <p:bldP spid="19" grpId="0" bldLvl="0" animBg="1"/>
      <p:bldP spid="51"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C50AF-D765-7DF7-1395-EA8EE960C51B}"/>
            </a:ext>
          </a:extLst>
        </p:cNvPr>
        <p:cNvGrpSpPr/>
        <p:nvPr/>
      </p:nvGrpSpPr>
      <p:grpSpPr>
        <a:xfrm>
          <a:off x="0" y="0"/>
          <a:ext cx="0" cy="0"/>
          <a:chOff x="0" y="0"/>
          <a:chExt cx="0" cy="0"/>
        </a:xfrm>
      </p:grpSpPr>
      <p:sp>
        <p:nvSpPr>
          <p:cNvPr id="48" name="Rectangle: Top Corners Rounded 59">
            <a:extLst>
              <a:ext uri="{FF2B5EF4-FFF2-40B4-BE49-F238E27FC236}">
                <a16:creationId xmlns:a16="http://schemas.microsoft.com/office/drawing/2014/main" id="{ED73BF05-0A33-6548-0EDA-105906E67414}"/>
              </a:ext>
            </a:extLst>
          </p:cNvPr>
          <p:cNvSpPr/>
          <p:nvPr/>
        </p:nvSpPr>
        <p:spPr>
          <a:xfrm rot="16200000">
            <a:off x="6891342" y="1534468"/>
            <a:ext cx="2864365" cy="7782693"/>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8" name="Rectangle: Top Corners Rounded 59">
            <a:extLst>
              <a:ext uri="{FF2B5EF4-FFF2-40B4-BE49-F238E27FC236}">
                <a16:creationId xmlns:a16="http://schemas.microsoft.com/office/drawing/2014/main" id="{CD1FC7FA-B0E2-6F49-4E0C-9E16B6C9DCDC}"/>
              </a:ext>
            </a:extLst>
          </p:cNvPr>
          <p:cNvSpPr/>
          <p:nvPr/>
        </p:nvSpPr>
        <p:spPr>
          <a:xfrm rot="16200000">
            <a:off x="-1217183" y="1172512"/>
            <a:ext cx="6858001" cy="4512975"/>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 Placeholder 1">
            <a:extLst>
              <a:ext uri="{FF2B5EF4-FFF2-40B4-BE49-F238E27FC236}">
                <a16:creationId xmlns:a16="http://schemas.microsoft.com/office/drawing/2014/main" id="{1A937778-78C5-0B85-A225-AE695E0671E4}"/>
              </a:ext>
            </a:extLst>
          </p:cNvPr>
          <p:cNvSpPr>
            <a:spLocks noGrp="1"/>
          </p:cNvSpPr>
          <p:nvPr>
            <p:ph type="body" sz="quarter" idx="10"/>
          </p:nvPr>
        </p:nvSpPr>
        <p:spPr>
          <a:xfrm>
            <a:off x="575856" y="181320"/>
            <a:ext cx="8792719" cy="475612"/>
          </a:xfrm>
        </p:spPr>
        <p:txBody>
          <a:bodyPr/>
          <a:lstStyle/>
          <a:p>
            <a:r>
              <a:rPr lang="en-GB" altLang="zh-CN" dirty="0">
                <a:solidFill>
                  <a:schemeClr val="bg1"/>
                </a:solidFill>
                <a:ea typeface="-apple-system"/>
                <a:sym typeface="+mn-ea"/>
              </a:rPr>
              <a:t>Ⅲ. Underlying Technical      </a:t>
            </a:r>
            <a:r>
              <a:rPr lang="en-GB" altLang="zh-CN" dirty="0">
                <a:solidFill>
                  <a:schemeClr val="accent1"/>
                </a:solidFill>
                <a:ea typeface="-apple-system"/>
                <a:sym typeface="+mn-ea"/>
              </a:rPr>
              <a:t>Logic:  </a:t>
            </a:r>
            <a:r>
              <a:rPr lang="zh-CN" altLang="en-US" dirty="0">
                <a:solidFill>
                  <a:schemeClr val="accent1"/>
                </a:solidFill>
                <a:ea typeface="-apple-system"/>
                <a:sym typeface="+mn-ea"/>
              </a:rPr>
              <a:t> </a:t>
            </a:r>
            <a:r>
              <a:rPr lang="en-US" altLang="zh-CN" dirty="0">
                <a:solidFill>
                  <a:schemeClr val="accent1"/>
                </a:solidFill>
                <a:ea typeface="-apple-system"/>
                <a:sym typeface="+mn-ea"/>
              </a:rPr>
              <a:t>Manager contract</a:t>
            </a:r>
          </a:p>
        </p:txBody>
      </p:sp>
      <p:sp>
        <p:nvSpPr>
          <p:cNvPr id="47" name="矩形 46">
            <a:extLst>
              <a:ext uri="{FF2B5EF4-FFF2-40B4-BE49-F238E27FC236}">
                <a16:creationId xmlns:a16="http://schemas.microsoft.com/office/drawing/2014/main" id="{809FD330-167B-1AF1-3513-63E7E41BF961}"/>
              </a:ext>
            </a:extLst>
          </p:cNvPr>
          <p:cNvSpPr/>
          <p:nvPr/>
        </p:nvSpPr>
        <p:spPr>
          <a:xfrm>
            <a:off x="-44671" y="3993633"/>
            <a:ext cx="4512976" cy="28643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a:extLst>
              <a:ext uri="{FF2B5EF4-FFF2-40B4-BE49-F238E27FC236}">
                <a16:creationId xmlns:a16="http://schemas.microsoft.com/office/drawing/2014/main" id="{2F1C111E-C1CE-6D28-8C1D-B012F54A02B0}"/>
              </a:ext>
            </a:extLst>
          </p:cNvPr>
          <p:cNvSpPr/>
          <p:nvPr/>
        </p:nvSpPr>
        <p:spPr>
          <a:xfrm>
            <a:off x="9271535" y="838254"/>
            <a:ext cx="3341529" cy="304823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checkStatus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用户信用分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标记为黑名单用户</a:t>
            </a:r>
          </a:p>
          <a:p>
            <a:pPr algn="l"/>
            <a:endParaRPr lang="en-US" altLang="zh-CN" sz="12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商家信用分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资质已过期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注销商家</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30</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天内过期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触发资质即将过期提醒事件</a:t>
            </a:r>
          </a:p>
        </p:txBody>
      </p:sp>
      <p:sp>
        <p:nvSpPr>
          <p:cNvPr id="4" name="圆角矩形 5">
            <a:extLst>
              <a:ext uri="{FF2B5EF4-FFF2-40B4-BE49-F238E27FC236}">
                <a16:creationId xmlns:a16="http://schemas.microsoft.com/office/drawing/2014/main" id="{A31D468F-6184-F5E4-A68E-5D555D1B94D9}"/>
              </a:ext>
            </a:extLst>
          </p:cNvPr>
          <p:cNvSpPr/>
          <p:nvPr/>
        </p:nvSpPr>
        <p:spPr>
          <a:xfrm>
            <a:off x="9368575" y="4147380"/>
            <a:ext cx="3147447" cy="27106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reportSellerInactive</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商家跑路</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a:p>
            <a:pPr algn="l"/>
            <a:endParaRPr lang="en-US" altLang="zh-CN" sz="14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reportComplaint</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+1</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 </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maxComplaints</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商家停用</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p:txBody>
      </p:sp>
      <p:sp>
        <p:nvSpPr>
          <p:cNvPr id="11" name="文本框 10">
            <a:extLst>
              <a:ext uri="{FF2B5EF4-FFF2-40B4-BE49-F238E27FC236}">
                <a16:creationId xmlns:a16="http://schemas.microsoft.com/office/drawing/2014/main" id="{8A2DEA8E-38DE-3A2C-A0E4-8DE58EA95944}"/>
              </a:ext>
            </a:extLst>
          </p:cNvPr>
          <p:cNvSpPr txBox="1"/>
          <p:nvPr/>
        </p:nvSpPr>
        <p:spPr>
          <a:xfrm>
            <a:off x="324745" y="1124954"/>
            <a:ext cx="3992632" cy="2400657"/>
          </a:xfrm>
          <a:prstGeom prst="rect">
            <a:avLst/>
          </a:prstGeom>
          <a:noFill/>
        </p:spPr>
        <p:txBody>
          <a:bodyPr wrap="square">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Active Check Mechanism</a:t>
            </a:r>
          </a:p>
          <a:p>
            <a:r>
              <a:rPr lang="en-US" altLang="zh-CN" sz="1600" b="1"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a:t>
            </a:r>
            <a:r>
              <a:rPr lang="en-US" altLang="zh-CN" sz="1600" dirty="0" err="1">
                <a:solidFill>
                  <a:schemeClr val="bg1"/>
                </a:solidFill>
                <a:latin typeface="Times New Roman" panose="02020603050405020304" pitchFamily="18" charset="0"/>
                <a:cs typeface="Times New Roman" panose="02020603050405020304" pitchFamily="18" charset="0"/>
              </a:rPr>
              <a:t>checkStatus</a:t>
            </a:r>
            <a:r>
              <a:rPr lang="en-US" altLang="zh-CN" sz="1600" dirty="0">
                <a:solidFill>
                  <a:schemeClr val="bg1"/>
                </a:solidFill>
                <a:latin typeface="Times New Roman" panose="02020603050405020304" pitchFamily="18" charset="0"/>
                <a:cs typeface="Times New Roman" panose="02020603050405020304" pitchFamily="18" charset="0"/>
              </a:rPr>
              <a:t>() Scheduled Call)</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Verify if user/merchant credit scores fall below threshold → Execute penalties</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Monitor merchant certification expiration → Trigger alerts or deactivation</a:t>
            </a:r>
          </a:p>
        </p:txBody>
      </p:sp>
      <p:sp>
        <p:nvSpPr>
          <p:cNvPr id="31" name="文本框 30">
            <a:extLst>
              <a:ext uri="{FF2B5EF4-FFF2-40B4-BE49-F238E27FC236}">
                <a16:creationId xmlns:a16="http://schemas.microsoft.com/office/drawing/2014/main" id="{0567E62B-CD02-3907-3BBF-72F477A81238}"/>
              </a:ext>
            </a:extLst>
          </p:cNvPr>
          <p:cNvSpPr txBox="1"/>
          <p:nvPr/>
        </p:nvSpPr>
        <p:spPr>
          <a:xfrm>
            <a:off x="200030" y="4271005"/>
            <a:ext cx="4105753" cy="2677656"/>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Passive Trigger Mechanism </a:t>
            </a:r>
          </a:p>
          <a:p>
            <a:r>
              <a:rPr lang="en-US" altLang="zh-CN" sz="1600" dirty="0">
                <a:latin typeface="Times New Roman" panose="02020603050405020304" pitchFamily="18" charset="0"/>
                <a:cs typeface="Times New Roman" panose="02020603050405020304" pitchFamily="18" charset="0"/>
              </a:rPr>
              <a:t>(Event-Driven)</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Handle Merchant </a:t>
            </a:r>
            <a:r>
              <a:rPr lang="en-US" altLang="zh-CN" dirty="0" err="1">
                <a:latin typeface="Times New Roman" panose="02020603050405020304" pitchFamily="18" charset="0"/>
                <a:cs typeface="Times New Roman" panose="02020603050405020304" pitchFamily="18" charset="0"/>
              </a:rPr>
              <a:t>Abandonment:Mark</a:t>
            </a:r>
            <a:r>
              <a:rPr lang="en-US" altLang="zh-CN" dirty="0">
                <a:latin typeface="Times New Roman" panose="02020603050405020304" pitchFamily="18" charset="0"/>
                <a:cs typeface="Times New Roman" panose="02020603050405020304" pitchFamily="18" charset="0"/>
              </a:rPr>
              <a:t> merchants as inactive upon predefined triggers</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Resolve Excessive </a:t>
            </a:r>
            <a:r>
              <a:rPr lang="en-US" altLang="zh-CN" dirty="0" err="1">
                <a:latin typeface="Times New Roman" panose="02020603050405020304" pitchFamily="18" charset="0"/>
                <a:cs typeface="Times New Roman" panose="02020603050405020304" pitchFamily="18" charset="0"/>
              </a:rPr>
              <a:t>Complaints:Process</a:t>
            </a:r>
            <a:r>
              <a:rPr lang="en-US" altLang="zh-CN" dirty="0">
                <a:latin typeface="Times New Roman" panose="02020603050405020304" pitchFamily="18" charset="0"/>
                <a:cs typeface="Times New Roman" panose="02020603050405020304" pitchFamily="18" charset="0"/>
              </a:rPr>
              <a:t> user complaint thresholds</a:t>
            </a:r>
          </a:p>
          <a:p>
            <a:endParaRPr lang="en-US" altLang="zh-CN"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BF46DA30-83ED-C86B-9E70-210F58902D1B}"/>
              </a:ext>
            </a:extLst>
          </p:cNvPr>
          <p:cNvSpPr txBox="1"/>
          <p:nvPr/>
        </p:nvSpPr>
        <p:spPr>
          <a:xfrm>
            <a:off x="4594701" y="1040245"/>
            <a:ext cx="4916944" cy="2677656"/>
          </a:xfrm>
          <a:prstGeom prst="rect">
            <a:avLst/>
          </a:prstGeom>
          <a:noFill/>
        </p:spPr>
        <p:txBody>
          <a:bodyPr wrap="square">
            <a:spAutoFit/>
          </a:bodyPr>
          <a:lstStyle/>
          <a:p>
            <a:r>
              <a:rPr lang="en-US" altLang="zh-CN" sz="1400" dirty="0" err="1">
                <a:latin typeface="Times New Roman" panose="02020603050405020304" pitchFamily="18" charset="0"/>
                <a:cs typeface="Times New Roman" panose="02020603050405020304" pitchFamily="18" charset="0"/>
              </a:rPr>
              <a:t>checkStatus</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userIds</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sellerIds</a:t>
            </a:r>
            <a:r>
              <a:rPr lang="en-US" altLang="zh-CN" sz="1400" dirty="0">
                <a:latin typeface="Times New Roman" panose="02020603050405020304" pitchFamily="18" charset="0"/>
                <a:cs typeface="Times New Roman" panose="02020603050405020304" pitchFamily="18" charset="0"/>
              </a:rPr>
              <a:t>):</a:t>
            </a:r>
          </a:p>
          <a:p>
            <a:pPr lvl="1"/>
            <a:r>
              <a:rPr lang="zh-CN" altLang="en-US" sz="1400" dirty="0">
                <a:latin typeface="Times New Roman" panose="02020603050405020304" pitchFamily="18" charset="0"/>
                <a:cs typeface="Times New Roman" panose="02020603050405020304" pitchFamily="18" charset="0"/>
              </a:rPr>
              <a:t>for userId in userIds:  </a:t>
            </a:r>
          </a:p>
          <a:p>
            <a:pPr lvl="1"/>
            <a:r>
              <a:rPr lang="zh-CN" altLang="en-US" sz="1400" dirty="0">
                <a:latin typeface="Times New Roman" panose="02020603050405020304" pitchFamily="18" charset="0"/>
                <a:cs typeface="Times New Roman" panose="02020603050405020304" pitchFamily="18" charset="0"/>
              </a:rPr>
              <a:t>    if user.creditScore &lt; CREDIT_THRESHOLD:  </a:t>
            </a:r>
          </a:p>
          <a:p>
            <a:pPr lvl="1"/>
            <a:r>
              <a:rPr lang="zh-CN" altLang="en-US" sz="1400" dirty="0">
                <a:latin typeface="Times New Roman" panose="02020603050405020304" pitchFamily="18" charset="0"/>
                <a:cs typeface="Times New Roman" panose="02020603050405020304" pitchFamily="18" charset="0"/>
              </a:rPr>
              <a:t>        flag_as_blacklisted(userId)  </a:t>
            </a:r>
          </a:p>
          <a:p>
            <a:pPr lvl="1"/>
            <a:endParaRPr lang="zh-CN" altLang="en-US"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for sellerId in sellerIds:  </a:t>
            </a:r>
          </a:p>
          <a:p>
            <a:pPr lvl="1"/>
            <a:r>
              <a:rPr lang="zh-CN" altLang="en-US" sz="1400" dirty="0">
                <a:latin typeface="Times New Roman" panose="02020603050405020304" pitchFamily="18" charset="0"/>
                <a:cs typeface="Times New Roman" panose="02020603050405020304" pitchFamily="18" charset="0"/>
              </a:rPr>
              <a:t>    if merchant.creditScore &lt; CREDIT_THRESHOLD:  </a:t>
            </a:r>
          </a:p>
          <a:p>
            <a:pPr lvl="1"/>
            <a:r>
              <a:rPr lang="zh-CN" altLang="en-US" sz="1400" dirty="0">
                <a:latin typeface="Times New Roman" panose="02020603050405020304" pitchFamily="18" charset="0"/>
                <a:cs typeface="Times New Roman" panose="02020603050405020304" pitchFamily="18" charset="0"/>
              </a:rPr>
              <a:t>        mark_as_inactive(sellerId)  </a:t>
            </a:r>
          </a:p>
          <a:p>
            <a:pPr lvl="1"/>
            <a:r>
              <a:rPr lang="zh-CN" altLang="en-US" sz="1400" dirty="0">
                <a:latin typeface="Times New Roman" panose="02020603050405020304" pitchFamily="18" charset="0"/>
                <a:cs typeface="Times New Roman" panose="02020603050405020304" pitchFamily="18" charset="0"/>
              </a:rPr>
              <a:t>    if certification.is_expired():  </a:t>
            </a:r>
          </a:p>
          <a:p>
            <a:pPr lvl="1"/>
            <a:r>
              <a:rPr lang="zh-CN" altLang="en-US" sz="1400" dirty="0">
                <a:latin typeface="Times New Roman" panose="02020603050405020304" pitchFamily="18" charset="0"/>
                <a:cs typeface="Times New Roman" panose="02020603050405020304" pitchFamily="18" charset="0"/>
              </a:rPr>
              <a:t>        revoke_license(sellerId)  </a:t>
            </a:r>
          </a:p>
          <a:p>
            <a:pPr lvl="1"/>
            <a:r>
              <a:rPr lang="zh-CN" altLang="en-US" sz="1400" dirty="0">
                <a:latin typeface="Times New Roman" panose="02020603050405020304" pitchFamily="18" charset="0"/>
                <a:cs typeface="Times New Roman" panose="02020603050405020304" pitchFamily="18" charset="0"/>
              </a:rPr>
              <a:t>    if certification.expires_in(30 days):  </a:t>
            </a:r>
          </a:p>
          <a:p>
            <a:pPr lvl="1"/>
            <a:r>
              <a:rPr lang="zh-CN" altLang="en-US" sz="1400" dirty="0">
                <a:latin typeface="Times New Roman" panose="02020603050405020304" pitchFamily="18" charset="0"/>
                <a:cs typeface="Times New Roman" panose="02020603050405020304" pitchFamily="18" charset="0"/>
              </a:rPr>
              <a:t>        trigger_alert("Certification Expiring Soon", sellerId) </a:t>
            </a:r>
          </a:p>
        </p:txBody>
      </p:sp>
      <p:sp>
        <p:nvSpPr>
          <p:cNvPr id="41" name="文本框 40">
            <a:extLst>
              <a:ext uri="{FF2B5EF4-FFF2-40B4-BE49-F238E27FC236}">
                <a16:creationId xmlns:a16="http://schemas.microsoft.com/office/drawing/2014/main" id="{8A23DBE1-C1EF-2B47-62E0-BE79A9AB48B2}"/>
              </a:ext>
            </a:extLst>
          </p:cNvPr>
          <p:cNvSpPr txBox="1"/>
          <p:nvPr/>
        </p:nvSpPr>
        <p:spPr>
          <a:xfrm>
            <a:off x="4664699" y="4487027"/>
            <a:ext cx="6117996" cy="2031325"/>
          </a:xfrm>
          <a:prstGeom prst="rect">
            <a:avLst/>
          </a:prstGeom>
          <a:noFill/>
        </p:spPr>
        <p:txBody>
          <a:bodyPr wrap="squar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reportSellerInactive</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mark_as_inactive(sellerId)  </a:t>
            </a:r>
          </a:p>
          <a:p>
            <a:pPr lvl="1"/>
            <a:r>
              <a:rPr lang="zh-CN" altLang="en-US" sz="1400" dirty="0">
                <a:solidFill>
                  <a:schemeClr val="bg1"/>
                </a:solidFill>
                <a:latin typeface="Times New Roman" panose="02020603050405020304" pitchFamily="18" charset="0"/>
                <a:cs typeface="Times New Roman" panose="02020603050405020304" pitchFamily="18" charset="0"/>
              </a:rPr>
              <a:t>emit_event("Merchant Abandonment", sellerId)</a:t>
            </a:r>
            <a:endParaRPr lang="en-US" altLang="zh-CN" sz="1400" dirty="0">
              <a:solidFill>
                <a:schemeClr val="bg1"/>
              </a:solidFill>
              <a:latin typeface="Times New Roman" panose="02020603050405020304" pitchFamily="18" charset="0"/>
              <a:cs typeface="Times New Roman" panose="02020603050405020304" pitchFamily="18" charset="0"/>
            </a:endParaRPr>
          </a:p>
          <a:p>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dirty="0" err="1">
                <a:solidFill>
                  <a:schemeClr val="bg1"/>
                </a:solidFill>
                <a:latin typeface="Times New Roman" panose="02020603050405020304" pitchFamily="18" charset="0"/>
                <a:cs typeface="Times New Roman" panose="02020603050405020304" pitchFamily="18" charset="0"/>
              </a:rPr>
              <a:t>reportComplaint</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 1  </a:t>
            </a:r>
          </a:p>
          <a:p>
            <a:pPr lvl="1"/>
            <a:r>
              <a:rPr lang="en-GB" altLang="zh-CN" sz="1400" dirty="0">
                <a:solidFill>
                  <a:schemeClr val="bg1"/>
                </a:solidFill>
                <a:latin typeface="Times New Roman" panose="02020603050405020304" pitchFamily="18" charset="0"/>
                <a:cs typeface="Times New Roman" panose="02020603050405020304" pitchFamily="18" charset="0"/>
              </a:rPr>
              <a:t>if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&gt;= MAX_COMPLAINTS: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mark_as_inactive</a:t>
            </a:r>
            <a:r>
              <a:rPr lang="en-GB" altLang="zh-CN" sz="1400" dirty="0">
                <a:solidFill>
                  <a:schemeClr val="bg1"/>
                </a:solidFill>
                <a:latin typeface="Times New Roman" panose="02020603050405020304" pitchFamily="18" charset="0"/>
                <a:cs typeface="Times New Roman" panose="02020603050405020304" pitchFamily="18" charset="0"/>
              </a:rPr>
              <a:t>(</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emit_event</a:t>
            </a:r>
            <a:r>
              <a:rPr lang="en-GB" altLang="zh-CN" sz="1400" dirty="0">
                <a:solidFill>
                  <a:schemeClr val="bg1"/>
                </a:solidFill>
                <a:latin typeface="Times New Roman" panose="02020603050405020304" pitchFamily="18" charset="0"/>
                <a:cs typeface="Times New Roman" panose="02020603050405020304" pitchFamily="18" charset="0"/>
              </a:rPr>
              <a:t>("Merchant Suspension", </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43" name="矩形: 圆角 42">
            <a:extLst>
              <a:ext uri="{FF2B5EF4-FFF2-40B4-BE49-F238E27FC236}">
                <a16:creationId xmlns:a16="http://schemas.microsoft.com/office/drawing/2014/main" id="{BCCC6226-D38D-448D-5DD9-BB17BB0D2975}"/>
              </a:ext>
            </a:extLst>
          </p:cNvPr>
          <p:cNvSpPr/>
          <p:nvPr/>
        </p:nvSpPr>
        <p:spPr>
          <a:xfrm>
            <a:off x="4594701" y="851564"/>
            <a:ext cx="6171192" cy="2947438"/>
          </a:xfrm>
          <a:prstGeom prst="roundRect">
            <a:avLst>
              <a:gd name="adj" fmla="val 10270"/>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735DEC1-9741-A32A-240D-4A83EC92CA15}"/>
              </a:ext>
            </a:extLst>
          </p:cNvPr>
          <p:cNvSpPr/>
          <p:nvPr/>
        </p:nvSpPr>
        <p:spPr>
          <a:xfrm>
            <a:off x="200030" y="192965"/>
            <a:ext cx="249430" cy="475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C56F4F75-E8EB-4503-8156-FD19973406B1}"/>
              </a:ext>
            </a:extLst>
          </p:cNvPr>
          <p:cNvSpPr/>
          <p:nvPr/>
        </p:nvSpPr>
        <p:spPr>
          <a:xfrm>
            <a:off x="4594700" y="4147380"/>
            <a:ext cx="7782693" cy="2710620"/>
          </a:xfrm>
          <a:prstGeom prst="roundRect">
            <a:avLst>
              <a:gd name="adj" fmla="val 10270"/>
            </a:avLst>
          </a:prstGeom>
          <a:noFill/>
          <a:ln w="19050" cap="flat"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9" name="矩形: 对角圆角 48">
            <a:extLst>
              <a:ext uri="{FF2B5EF4-FFF2-40B4-BE49-F238E27FC236}">
                <a16:creationId xmlns:a16="http://schemas.microsoft.com/office/drawing/2014/main" id="{E43807B0-8263-DDD6-FCE5-105DCA223F5C}"/>
              </a:ext>
            </a:extLst>
          </p:cNvPr>
          <p:cNvSpPr/>
          <p:nvPr/>
        </p:nvSpPr>
        <p:spPr>
          <a:xfrm>
            <a:off x="8568964" y="639371"/>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sp>
        <p:nvSpPr>
          <p:cNvPr id="50" name="矩形: 对角圆角 49">
            <a:extLst>
              <a:ext uri="{FF2B5EF4-FFF2-40B4-BE49-F238E27FC236}">
                <a16:creationId xmlns:a16="http://schemas.microsoft.com/office/drawing/2014/main" id="{C93CE408-D22D-0219-6B7A-0BD0D27D222D}"/>
              </a:ext>
            </a:extLst>
          </p:cNvPr>
          <p:cNvSpPr/>
          <p:nvPr/>
        </p:nvSpPr>
        <p:spPr>
          <a:xfrm>
            <a:off x="8685131" y="3993633"/>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grpSp>
        <p:nvGrpSpPr>
          <p:cNvPr id="52" name="Google Shape;4540;p74">
            <a:extLst>
              <a:ext uri="{FF2B5EF4-FFF2-40B4-BE49-F238E27FC236}">
                <a16:creationId xmlns:a16="http://schemas.microsoft.com/office/drawing/2014/main" id="{905FE575-4FC7-2D64-4E42-58BA457856BF}"/>
              </a:ext>
            </a:extLst>
          </p:cNvPr>
          <p:cNvGrpSpPr/>
          <p:nvPr/>
        </p:nvGrpSpPr>
        <p:grpSpPr>
          <a:xfrm>
            <a:off x="3967792" y="3531827"/>
            <a:ext cx="1001025" cy="911712"/>
            <a:chOff x="4204684" y="2104422"/>
            <a:chExt cx="699822" cy="637382"/>
          </a:xfrm>
        </p:grpSpPr>
        <p:grpSp>
          <p:nvGrpSpPr>
            <p:cNvPr id="55" name="Google Shape;4541;p74">
              <a:extLst>
                <a:ext uri="{FF2B5EF4-FFF2-40B4-BE49-F238E27FC236}">
                  <a16:creationId xmlns:a16="http://schemas.microsoft.com/office/drawing/2014/main" id="{D49B77E3-C472-85BF-610C-5CF60302A7FE}"/>
                </a:ext>
              </a:extLst>
            </p:cNvPr>
            <p:cNvGrpSpPr/>
            <p:nvPr/>
          </p:nvGrpSpPr>
          <p:grpSpPr>
            <a:xfrm>
              <a:off x="4204684" y="2430067"/>
              <a:ext cx="342957" cy="311738"/>
              <a:chOff x="4204684" y="2430067"/>
              <a:chExt cx="342957" cy="311738"/>
            </a:xfrm>
          </p:grpSpPr>
          <p:sp>
            <p:nvSpPr>
              <p:cNvPr id="5025" name="Google Shape;4542;p74">
                <a:extLst>
                  <a:ext uri="{FF2B5EF4-FFF2-40B4-BE49-F238E27FC236}">
                    <a16:creationId xmlns:a16="http://schemas.microsoft.com/office/drawing/2014/main" id="{6F3613DB-23CF-15E5-D417-B5E119994540}"/>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1">
                  <a:lumMod val="60000"/>
                  <a:lumOff val="40000"/>
                </a:schemeClr>
              </a:solidFill>
              <a:ln>
                <a:solidFill>
                  <a:schemeClr val="accent1">
                    <a:lumMod val="60000"/>
                    <a:lumOff val="40000"/>
                  </a:schemeClr>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6" name="Google Shape;4543;p74">
                <a:extLst>
                  <a:ext uri="{FF2B5EF4-FFF2-40B4-BE49-F238E27FC236}">
                    <a16:creationId xmlns:a16="http://schemas.microsoft.com/office/drawing/2014/main" id="{36E7743F-6758-30B7-CC74-212D92BE20B5}"/>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6" name="Google Shape;4544;p74">
              <a:extLst>
                <a:ext uri="{FF2B5EF4-FFF2-40B4-BE49-F238E27FC236}">
                  <a16:creationId xmlns:a16="http://schemas.microsoft.com/office/drawing/2014/main" id="{13A74346-0330-0B97-65B6-01D3B2D3A174}"/>
                </a:ext>
              </a:extLst>
            </p:cNvPr>
            <p:cNvGrpSpPr/>
            <p:nvPr/>
          </p:nvGrpSpPr>
          <p:grpSpPr>
            <a:xfrm>
              <a:off x="4561586" y="2430067"/>
              <a:ext cx="342920" cy="311738"/>
              <a:chOff x="4561586" y="2430067"/>
              <a:chExt cx="342920" cy="311738"/>
            </a:xfrm>
          </p:grpSpPr>
          <p:sp>
            <p:nvSpPr>
              <p:cNvPr id="63" name="Google Shape;4545;p74">
                <a:extLst>
                  <a:ext uri="{FF2B5EF4-FFF2-40B4-BE49-F238E27FC236}">
                    <a16:creationId xmlns:a16="http://schemas.microsoft.com/office/drawing/2014/main" id="{FC3655A3-517E-60BC-4334-4B0DC73A60C4}"/>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4" name="Google Shape;4546;p74">
                <a:extLst>
                  <a:ext uri="{FF2B5EF4-FFF2-40B4-BE49-F238E27FC236}">
                    <a16:creationId xmlns:a16="http://schemas.microsoft.com/office/drawing/2014/main" id="{45A80473-3FFE-C4A4-416B-D7C6C89EAE9D}"/>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7" name="Google Shape;4547;p74">
              <a:extLst>
                <a:ext uri="{FF2B5EF4-FFF2-40B4-BE49-F238E27FC236}">
                  <a16:creationId xmlns:a16="http://schemas.microsoft.com/office/drawing/2014/main" id="{B7C51ABA-D2C4-D21E-850D-F0F8AB1C1D54}"/>
                </a:ext>
              </a:extLst>
            </p:cNvPr>
            <p:cNvGrpSpPr/>
            <p:nvPr/>
          </p:nvGrpSpPr>
          <p:grpSpPr>
            <a:xfrm>
              <a:off x="4561586" y="2104422"/>
              <a:ext cx="342920" cy="311738"/>
              <a:chOff x="4561586" y="2104422"/>
              <a:chExt cx="342920" cy="311738"/>
            </a:xfrm>
          </p:grpSpPr>
          <p:sp>
            <p:nvSpPr>
              <p:cNvPr id="61" name="Google Shape;4548;p74">
                <a:extLst>
                  <a:ext uri="{FF2B5EF4-FFF2-40B4-BE49-F238E27FC236}">
                    <a16:creationId xmlns:a16="http://schemas.microsoft.com/office/drawing/2014/main" id="{55D06B0E-5FAE-CB92-60B4-52D6519E4802}"/>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2" name="Google Shape;4549;p74">
                <a:extLst>
                  <a:ext uri="{FF2B5EF4-FFF2-40B4-BE49-F238E27FC236}">
                    <a16:creationId xmlns:a16="http://schemas.microsoft.com/office/drawing/2014/main" id="{41FDE7FC-4976-579E-8FCE-E96D567D5D08}"/>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8" name="Google Shape;4550;p74">
              <a:extLst>
                <a:ext uri="{FF2B5EF4-FFF2-40B4-BE49-F238E27FC236}">
                  <a16:creationId xmlns:a16="http://schemas.microsoft.com/office/drawing/2014/main" id="{AEA49DEC-8A5D-ADCA-EE7B-22F71E2CA8A8}"/>
                </a:ext>
              </a:extLst>
            </p:cNvPr>
            <p:cNvGrpSpPr/>
            <p:nvPr/>
          </p:nvGrpSpPr>
          <p:grpSpPr>
            <a:xfrm>
              <a:off x="4204684" y="2104422"/>
              <a:ext cx="342957" cy="311664"/>
              <a:chOff x="4204684" y="2104422"/>
              <a:chExt cx="342957" cy="311664"/>
            </a:xfrm>
          </p:grpSpPr>
          <p:sp>
            <p:nvSpPr>
              <p:cNvPr id="59" name="Google Shape;4551;p74">
                <a:extLst>
                  <a:ext uri="{FF2B5EF4-FFF2-40B4-BE49-F238E27FC236}">
                    <a16:creationId xmlns:a16="http://schemas.microsoft.com/office/drawing/2014/main" id="{812AC51B-DFC2-9A8A-6DB5-CCE6E41E471C}"/>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latin typeface="等线" panose="020F0502020204030204"/>
                  <a:ea typeface="+mn-ea"/>
                  <a:cs typeface="+mn-cs"/>
                </a:endParaRPr>
              </a:p>
            </p:txBody>
          </p:sp>
          <p:sp>
            <p:nvSpPr>
              <p:cNvPr id="60" name="Google Shape;4552;p74">
                <a:extLst>
                  <a:ext uri="{FF2B5EF4-FFF2-40B4-BE49-F238E27FC236}">
                    <a16:creationId xmlns:a16="http://schemas.microsoft.com/office/drawing/2014/main" id="{96B188AF-55C6-9F0D-4D11-CCA5B6F52806}"/>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spTree>
    <p:extLst>
      <p:ext uri="{BB962C8B-B14F-4D97-AF65-F5344CB8AC3E}">
        <p14:creationId xmlns:p14="http://schemas.microsoft.com/office/powerpoint/2010/main" val="426202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7" y="2828835"/>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Conclusion &amp; Extension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20637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altLang="zh-CN" dirty="0"/>
              <a:t>IV. </a:t>
            </a:r>
            <a:r>
              <a:rPr lang="en-US" altLang="zh-CN" dirty="0">
                <a:solidFill>
                  <a:schemeClr val="accent1"/>
                </a:solidFill>
              </a:rPr>
              <a:t>UI</a:t>
            </a:r>
            <a:r>
              <a:rPr lang="zh-CN" altLang="en-US" dirty="0">
                <a:solidFill>
                  <a:schemeClr val="accent1"/>
                </a:solidFill>
              </a:rPr>
              <a:t> </a:t>
            </a:r>
            <a:r>
              <a:rPr lang="en-US" altLang="zh-CN" dirty="0">
                <a:solidFill>
                  <a:schemeClr val="accent1"/>
                </a:solidFill>
              </a:rPr>
              <a:t>Design</a:t>
            </a:r>
            <a:endParaRPr lang="en-CN" dirty="0">
              <a:solidFill>
                <a:schemeClr val="accent1"/>
              </a:solidFill>
            </a:endParaRPr>
          </a:p>
        </p:txBody>
      </p:sp>
      <p:grpSp>
        <p:nvGrpSpPr>
          <p:cNvPr id="16" name="Group 15">
            <a:extLst>
              <a:ext uri="{FF2B5EF4-FFF2-40B4-BE49-F238E27FC236}">
                <a16:creationId xmlns:a16="http://schemas.microsoft.com/office/drawing/2014/main" id="{FADBDBFE-D091-A946-845E-922CDE39A14D}"/>
              </a:ext>
            </a:extLst>
          </p:cNvPr>
          <p:cNvGrpSpPr/>
          <p:nvPr/>
        </p:nvGrpSpPr>
        <p:grpSpPr>
          <a:xfrm>
            <a:off x="533467" y="1427128"/>
            <a:ext cx="11125058" cy="5337409"/>
            <a:chOff x="533467" y="1427128"/>
            <a:chExt cx="11125058" cy="5337409"/>
          </a:xfrm>
        </p:grpSpPr>
        <p:sp>
          <p:nvSpPr>
            <p:cNvPr id="13" name="矩形 102">
              <a:extLst>
                <a:ext uri="{FF2B5EF4-FFF2-40B4-BE49-F238E27FC236}">
                  <a16:creationId xmlns:a16="http://schemas.microsoft.com/office/drawing/2014/main" id="{7A190EEA-1BE8-1B47-98A6-3286842D5428}"/>
                </a:ext>
              </a:extLst>
            </p:cNvPr>
            <p:cNvSpPr/>
            <p:nvPr/>
          </p:nvSpPr>
          <p:spPr>
            <a:xfrm>
              <a:off x="533467" y="1427128"/>
              <a:ext cx="11125058" cy="492999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 name="录屏2025-04-16 22.40.49">
              <a:hlinkClick r:id="" action="ppaction://media"/>
              <a:extLst>
                <a:ext uri="{FF2B5EF4-FFF2-40B4-BE49-F238E27FC236}">
                  <a16:creationId xmlns:a16="http://schemas.microsoft.com/office/drawing/2014/main" id="{789F3B21-2DDD-6650-1AFF-CD0BCFC49F8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70084" y="1460161"/>
              <a:ext cx="2496141" cy="4863929"/>
            </a:xfrm>
            <a:prstGeom prst="roundRect">
              <a:avLst>
                <a:gd name="adj" fmla="val 5439"/>
              </a:avLst>
            </a:prstGeom>
            <a:ln>
              <a:noFill/>
            </a:ln>
            <a:effectLst>
              <a:innerShdw blurRad="114300" dist="50800">
                <a:srgbClr val="000000">
                  <a:alpha val="0"/>
                </a:srgbClr>
              </a:innerShdw>
            </a:effectLst>
          </p:spPr>
        </p:pic>
        <p:pic>
          <p:nvPicPr>
            <p:cNvPr id="5" name="录屏2025-04-16 22.41.16">
              <a:hlinkClick r:id="" action="ppaction://media"/>
              <a:extLst>
                <a:ext uri="{FF2B5EF4-FFF2-40B4-BE49-F238E27FC236}">
                  <a16:creationId xmlns:a16="http://schemas.microsoft.com/office/drawing/2014/main" id="{660FB2C4-A8FB-864E-2834-2A4090179B5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582976" y="1460161"/>
              <a:ext cx="2538927" cy="4863929"/>
            </a:xfrm>
            <a:prstGeom prst="rect">
              <a:avLst/>
            </a:prstGeom>
          </p:spPr>
        </p:pic>
        <p:pic>
          <p:nvPicPr>
            <p:cNvPr id="6" name="录屏2025-04-16 22.39.56">
              <a:hlinkClick r:id="" action="ppaction://media"/>
              <a:extLst>
                <a:ext uri="{FF2B5EF4-FFF2-40B4-BE49-F238E27FC236}">
                  <a16:creationId xmlns:a16="http://schemas.microsoft.com/office/drawing/2014/main" id="{CA51A39B-D33F-4938-9994-DEF589F4B98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826530" y="1460165"/>
              <a:ext cx="2496141" cy="4863925"/>
            </a:xfrm>
            <a:prstGeom prst="rect">
              <a:avLst/>
            </a:prstGeom>
          </p:spPr>
        </p:pic>
        <p:sp>
          <p:nvSpPr>
            <p:cNvPr id="7" name="Rectangle: Rounded Corners 44">
              <a:extLst>
                <a:ext uri="{FF2B5EF4-FFF2-40B4-BE49-F238E27FC236}">
                  <a16:creationId xmlns:a16="http://schemas.microsoft.com/office/drawing/2014/main" id="{46A43627-9A20-E562-7511-9EAC2031FE3A}"/>
                </a:ext>
              </a:extLst>
            </p:cNvPr>
            <p:cNvSpPr/>
            <p:nvPr/>
          </p:nvSpPr>
          <p:spPr>
            <a:xfrm>
              <a:off x="1641549" y="6412171"/>
              <a:ext cx="1353210" cy="352366"/>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Registration</a:t>
              </a:r>
            </a:p>
          </p:txBody>
        </p:sp>
        <p:sp>
          <p:nvSpPr>
            <p:cNvPr id="8" name="Rectangle: Rounded Corners 44">
              <a:extLst>
                <a:ext uri="{FF2B5EF4-FFF2-40B4-BE49-F238E27FC236}">
                  <a16:creationId xmlns:a16="http://schemas.microsoft.com/office/drawing/2014/main" id="{975DAA96-BE4C-1F1B-E85E-279ACCBE03B7}"/>
                </a:ext>
              </a:extLst>
            </p:cNvPr>
            <p:cNvSpPr/>
            <p:nvPr/>
          </p:nvSpPr>
          <p:spPr>
            <a:xfrm>
              <a:off x="5397995"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Home page</a:t>
              </a:r>
            </a:p>
          </p:txBody>
        </p:sp>
        <p:sp>
          <p:nvSpPr>
            <p:cNvPr id="9" name="Rectangle: Rounded Corners 44">
              <a:extLst>
                <a:ext uri="{FF2B5EF4-FFF2-40B4-BE49-F238E27FC236}">
                  <a16:creationId xmlns:a16="http://schemas.microsoft.com/office/drawing/2014/main" id="{DF1BD254-B6E4-813F-8F7B-E76B281F6CAA}"/>
                </a:ext>
              </a:extLst>
            </p:cNvPr>
            <p:cNvSpPr/>
            <p:nvPr/>
          </p:nvSpPr>
          <p:spPr>
            <a:xfrm>
              <a:off x="9175834"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Contract</a:t>
              </a:r>
            </a:p>
          </p:txBody>
        </p:sp>
      </p:grpSp>
      <p:grpSp>
        <p:nvGrpSpPr>
          <p:cNvPr id="11" name="Group 10">
            <a:extLst>
              <a:ext uri="{FF2B5EF4-FFF2-40B4-BE49-F238E27FC236}">
                <a16:creationId xmlns:a16="http://schemas.microsoft.com/office/drawing/2014/main" id="{4A3D761C-10AD-BC4F-85F2-2E52F27C95C6}"/>
              </a:ext>
            </a:extLst>
          </p:cNvPr>
          <p:cNvGrpSpPr/>
          <p:nvPr/>
        </p:nvGrpSpPr>
        <p:grpSpPr>
          <a:xfrm>
            <a:off x="2723214" y="93462"/>
            <a:ext cx="6745567" cy="1278619"/>
            <a:chOff x="2723214" y="9826"/>
            <a:chExt cx="6745567" cy="1278619"/>
          </a:xfrm>
        </p:grpSpPr>
        <p:sp>
          <p:nvSpPr>
            <p:cNvPr id="3" name="Text Placeholder 3">
              <a:extLst>
                <a:ext uri="{FF2B5EF4-FFF2-40B4-BE49-F238E27FC236}">
                  <a16:creationId xmlns:a16="http://schemas.microsoft.com/office/drawing/2014/main" id="{B495D4E5-38D9-F378-1CEC-F5FAEB4F1F47}"/>
                </a:ext>
              </a:extLst>
            </p:cNvPr>
            <p:cNvSpPr txBox="1">
              <a:spLocks/>
            </p:cNvSpPr>
            <p:nvPr/>
          </p:nvSpPr>
          <p:spPr>
            <a:xfrm>
              <a:off x="2723214" y="9826"/>
              <a:ext cx="6745567" cy="978449"/>
            </a:xfrm>
            <a:prstGeom prst="rect">
              <a:avLst/>
            </a:prstGeom>
          </p:spPr>
          <p:txBody>
            <a:bodyPr>
              <a:scene3d>
                <a:camera prst="orthographicFront"/>
                <a:lightRig rig="harsh" dir="t"/>
              </a:scene3d>
              <a:sp3d extrusionH="57150" prstMaterial="matte">
                <a:bevelT w="63500" h="12700" prst="angle"/>
                <a:contourClr>
                  <a:schemeClr val="bg1">
                    <a:lumMod val="65000"/>
                  </a:schemeClr>
                </a:contourClr>
              </a:sp3d>
            </a:bodyPr>
            <a:lstStyle>
              <a:lvl1pPr marL="0" indent="0" algn="ctr" defTabSz="914400" rtl="0" eaLnBrk="1" latinLnBrk="0" hangingPunct="1">
                <a:lnSpc>
                  <a:spcPct val="90000"/>
                </a:lnSpc>
                <a:spcBef>
                  <a:spcPts val="1000"/>
                </a:spcBef>
                <a:buFont typeface="Arial" panose="020B0604020202020204" pitchFamily="34" charset="0"/>
                <a:buNone/>
                <a:defRPr sz="1400" b="0" kern="1200" spc="3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i="1" spc="0" dirty="0">
                  <a:ln/>
                  <a:solidFill>
                    <a:schemeClr val="accent3"/>
                  </a:solidFill>
                  <a:latin typeface="Times New Roman" panose="02020603050405020304" pitchFamily="18" charset="0"/>
                  <a:cs typeface="Times New Roman" panose="02020603050405020304" pitchFamily="18" charset="0"/>
                  <a:sym typeface="+mn-lt"/>
                </a:rPr>
                <a:t>Paobuliao </a:t>
              </a:r>
            </a:p>
            <a:p>
              <a:r>
                <a:rPr lang="en-US" sz="2000" b="1" i="1" spc="0" dirty="0">
                  <a:ln/>
                  <a:solidFill>
                    <a:schemeClr val="accent3"/>
                  </a:solidFill>
                  <a:latin typeface="Times New Roman" panose="02020603050405020304" pitchFamily="18" charset="0"/>
                  <a:cs typeface="Times New Roman" panose="02020603050405020304" pitchFamily="18" charset="0"/>
                  <a:sym typeface="+mn-lt"/>
                </a:rPr>
                <a:t>- Train Better, Pay Safer</a:t>
              </a:r>
              <a:r>
                <a:rPr lang="zh-CN" altLang="en-US" sz="2000" b="1" i="1" spc="0" dirty="0">
                  <a:ln/>
                  <a:solidFill>
                    <a:schemeClr val="accent3"/>
                  </a:solidFill>
                  <a:latin typeface="Times New Roman" panose="02020603050405020304" pitchFamily="18" charset="0"/>
                  <a:cs typeface="Times New Roman" panose="02020603050405020304" pitchFamily="18" charset="0"/>
                  <a:sym typeface="+mn-lt"/>
                </a:rPr>
                <a:t> </a:t>
              </a:r>
              <a:r>
                <a:rPr lang="en-US" altLang="zh-CN" sz="2000" b="1" i="1" spc="0" dirty="0">
                  <a:ln/>
                  <a:solidFill>
                    <a:schemeClr val="accent3"/>
                  </a:solidFill>
                  <a:latin typeface="Times New Roman" panose="02020603050405020304" pitchFamily="18" charset="0"/>
                  <a:cs typeface="Times New Roman" panose="02020603050405020304" pitchFamily="18" charset="0"/>
                  <a:sym typeface="+mn-lt"/>
                </a:rPr>
                <a:t>-</a:t>
              </a:r>
              <a:endParaRPr lang="en-US" sz="2000" b="1" i="1" spc="0" dirty="0">
                <a:ln/>
                <a:solidFill>
                  <a:schemeClr val="accent3"/>
                </a:solidFill>
                <a:latin typeface="Times New Roman" panose="02020603050405020304" pitchFamily="18" charset="0"/>
                <a:cs typeface="Times New Roman" panose="02020603050405020304" pitchFamily="18" charset="0"/>
                <a:sym typeface="+mn-lt"/>
              </a:endParaRPr>
            </a:p>
          </p:txBody>
        </p:sp>
        <p:pic>
          <p:nvPicPr>
            <p:cNvPr id="12" name="图片 11">
              <a:extLst>
                <a:ext uri="{FF2B5EF4-FFF2-40B4-BE49-F238E27FC236}">
                  <a16:creationId xmlns:a16="http://schemas.microsoft.com/office/drawing/2014/main" id="{2F904108-116C-C73A-E5D6-193A8C45205C}"/>
                </a:ext>
              </a:extLst>
            </p:cNvPr>
            <p:cNvPicPr>
              <a:picLocks noChangeAspect="1"/>
            </p:cNvPicPr>
            <p:nvPr/>
          </p:nvPicPr>
          <p:blipFill rotWithShape="1">
            <a:blip r:embed="rId12"/>
            <a:srcRect r="18770"/>
            <a:stretch/>
          </p:blipFill>
          <p:spPr>
            <a:xfrm>
              <a:off x="5856684" y="988275"/>
              <a:ext cx="478625" cy="300170"/>
            </a:xfrm>
            <a:prstGeom prst="rect">
              <a:avLst/>
            </a:prstGeom>
          </p:spPr>
        </p:pic>
      </p:grpSp>
    </p:spTree>
    <p:extLst>
      <p:ext uri="{BB962C8B-B14F-4D97-AF65-F5344CB8AC3E}">
        <p14:creationId xmlns:p14="http://schemas.microsoft.com/office/powerpoint/2010/main" val="356945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5572C043-82A5-29CB-78AD-BEB4AF6AEE42}"/>
              </a:ext>
            </a:extLst>
          </p:cNvPr>
          <p:cNvSpPr>
            <a:spLocks noGrp="1"/>
          </p:cNvSpPr>
          <p:nvPr>
            <p:ph type="body" sz="quarter" idx="10"/>
          </p:nvPr>
        </p:nvSpPr>
        <p:spPr>
          <a:xfrm>
            <a:off x="787786" y="257160"/>
            <a:ext cx="7844769" cy="475612"/>
          </a:xfrm>
        </p:spPr>
        <p:txBody>
          <a:bodyPr/>
          <a:lstStyle/>
          <a:p>
            <a:r>
              <a:rPr lang="en-US" altLang="zh-CN" dirty="0"/>
              <a:t>IV. Prepaid Chaos is Everywhere</a:t>
            </a:r>
            <a:r>
              <a:rPr lang="zh-CN" altLang="en-US" dirty="0"/>
              <a:t> </a:t>
            </a:r>
            <a:r>
              <a:rPr lang="en-US" altLang="zh-CN" dirty="0"/>
              <a:t>— </a:t>
            </a:r>
            <a:r>
              <a:rPr lang="en-US" altLang="zh-CN" dirty="0">
                <a:solidFill>
                  <a:schemeClr val="accent1"/>
                </a:solidFill>
              </a:rPr>
              <a:t>Trust is Broken</a:t>
            </a:r>
          </a:p>
        </p:txBody>
      </p:sp>
      <p:grpSp>
        <p:nvGrpSpPr>
          <p:cNvPr id="14" name="组合 13">
            <a:extLst>
              <a:ext uri="{FF2B5EF4-FFF2-40B4-BE49-F238E27FC236}">
                <a16:creationId xmlns:a16="http://schemas.microsoft.com/office/drawing/2014/main" id="{93BF9FF5-8567-B77A-0C56-72F5EFB82E16}"/>
              </a:ext>
            </a:extLst>
          </p:cNvPr>
          <p:cNvGrpSpPr/>
          <p:nvPr/>
        </p:nvGrpSpPr>
        <p:grpSpPr>
          <a:xfrm>
            <a:off x="670777" y="1315678"/>
            <a:ext cx="3840481" cy="4741393"/>
            <a:chOff x="728995" y="1058303"/>
            <a:chExt cx="3840481" cy="4741393"/>
          </a:xfrm>
        </p:grpSpPr>
        <p:sp>
          <p:nvSpPr>
            <p:cNvPr id="15" name="Rectangle: Rounded Corners 82">
              <a:extLst>
                <a:ext uri="{FF2B5EF4-FFF2-40B4-BE49-F238E27FC236}">
                  <a16:creationId xmlns:a16="http://schemas.microsoft.com/office/drawing/2014/main" id="{84933FBD-03C0-9F8D-CCCF-D8E6A6428A79}"/>
                </a:ext>
              </a:extLst>
            </p:cNvPr>
            <p:cNvSpPr/>
            <p:nvPr/>
          </p:nvSpPr>
          <p:spPr>
            <a:xfrm>
              <a:off x="728995" y="1058303"/>
              <a:ext cx="3840481" cy="4741393"/>
            </a:xfrm>
            <a:prstGeom prst="roundRect">
              <a:avLst>
                <a:gd name="adj" fmla="val 2578"/>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cs typeface="+mn-ea"/>
                <a:sym typeface="+mn-lt"/>
              </a:endParaRPr>
            </a:p>
          </p:txBody>
        </p:sp>
        <p:sp>
          <p:nvSpPr>
            <p:cNvPr id="16" name="TextBox 50">
              <a:extLst>
                <a:ext uri="{FF2B5EF4-FFF2-40B4-BE49-F238E27FC236}">
                  <a16:creationId xmlns:a16="http://schemas.microsoft.com/office/drawing/2014/main" id="{EA3A54BB-5DF6-3B7C-7665-CCCD4FD4A5DE}"/>
                </a:ext>
              </a:extLst>
            </p:cNvPr>
            <p:cNvSpPr txBox="1"/>
            <p:nvPr/>
          </p:nvSpPr>
          <p:spPr>
            <a:xfrm>
              <a:off x="805623" y="1218168"/>
              <a:ext cx="3681709" cy="584775"/>
            </a:xfrm>
            <a:prstGeom prst="rect">
              <a:avLst/>
            </a:prstGeom>
            <a:noFill/>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sym typeface="+mn-lt"/>
                </a:rPr>
                <a:t>The Number</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altLang="zh-CN" sz="1600" b="1" dirty="0">
                  <a:solidFill>
                    <a:schemeClr val="bg1"/>
                  </a:solidFill>
                  <a:latin typeface="Times New Roman" panose="02020603050405020304" pitchFamily="18" charset="0"/>
                  <a:cs typeface="Times New Roman" panose="02020603050405020304" pitchFamily="18" charset="0"/>
                  <a:sym typeface="+mn-lt"/>
                </a:rPr>
                <a:t>of</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sz="1600" b="1" dirty="0">
                  <a:solidFill>
                    <a:schemeClr val="bg1"/>
                  </a:solidFill>
                  <a:latin typeface="Times New Roman" panose="02020603050405020304" pitchFamily="18" charset="0"/>
                  <a:cs typeface="Times New Roman" panose="02020603050405020304" pitchFamily="18" charset="0"/>
                  <a:sym typeface="+mn-lt"/>
                </a:rPr>
                <a:t>Prepaid Complaint Issues in Chaoyang</a:t>
              </a:r>
              <a:endParaRPr lang="en-US" sz="16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17" name="Group 11">
              <a:extLst>
                <a:ext uri="{FF2B5EF4-FFF2-40B4-BE49-F238E27FC236}">
                  <a16:creationId xmlns:a16="http://schemas.microsoft.com/office/drawing/2014/main" id="{CFDB0451-9A73-B2BD-016B-1B90D6ACDB72}"/>
                </a:ext>
              </a:extLst>
            </p:cNvPr>
            <p:cNvGrpSpPr/>
            <p:nvPr/>
          </p:nvGrpSpPr>
          <p:grpSpPr>
            <a:xfrm>
              <a:off x="1160509" y="2036213"/>
              <a:ext cx="2971501" cy="2749619"/>
              <a:chOff x="1584256" y="2036213"/>
              <a:chExt cx="2971501" cy="2749619"/>
            </a:xfrm>
          </p:grpSpPr>
          <p:grpSp>
            <p:nvGrpSpPr>
              <p:cNvPr id="20" name="Group 48">
                <a:extLst>
                  <a:ext uri="{FF2B5EF4-FFF2-40B4-BE49-F238E27FC236}">
                    <a16:creationId xmlns:a16="http://schemas.microsoft.com/office/drawing/2014/main" id="{934C0E2D-CC28-EF27-E41F-3093B51A3031}"/>
                  </a:ext>
                </a:extLst>
              </p:cNvPr>
              <p:cNvGrpSpPr/>
              <p:nvPr/>
            </p:nvGrpSpPr>
            <p:grpSpPr>
              <a:xfrm>
                <a:off x="1697694" y="2036213"/>
                <a:ext cx="2776638" cy="2389228"/>
                <a:chOff x="1697694" y="2095205"/>
                <a:chExt cx="2776638" cy="2389228"/>
              </a:xfrm>
            </p:grpSpPr>
            <p:sp>
              <p:nvSpPr>
                <p:cNvPr id="26" name="Rounded Rectangle 7">
                  <a:extLst>
                    <a:ext uri="{FF2B5EF4-FFF2-40B4-BE49-F238E27FC236}">
                      <a16:creationId xmlns:a16="http://schemas.microsoft.com/office/drawing/2014/main" id="{C7776578-0B6E-E7EE-48BD-ED7393987F40}"/>
                    </a:ext>
                  </a:extLst>
                </p:cNvPr>
                <p:cNvSpPr/>
                <p:nvPr/>
              </p:nvSpPr>
              <p:spPr>
                <a:xfrm rot="16200000">
                  <a:off x="731718"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7" name="Rounded Rectangle 70">
                  <a:extLst>
                    <a:ext uri="{FF2B5EF4-FFF2-40B4-BE49-F238E27FC236}">
                      <a16:creationId xmlns:a16="http://schemas.microsoft.com/office/drawing/2014/main" id="{53899E91-AF03-7D06-FF74-B992551175E3}"/>
                    </a:ext>
                  </a:extLst>
                </p:cNvPr>
                <p:cNvSpPr/>
                <p:nvPr/>
              </p:nvSpPr>
              <p:spPr>
                <a:xfrm rot="16200000">
                  <a:off x="1303556" y="3123579"/>
                  <a:ext cx="2389227"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8" name="Rounded Rectangle 71">
                  <a:extLst>
                    <a:ext uri="{FF2B5EF4-FFF2-40B4-BE49-F238E27FC236}">
                      <a16:creationId xmlns:a16="http://schemas.microsoft.com/office/drawing/2014/main" id="{11F9B243-62DD-6740-1B53-52A4F77F8631}"/>
                    </a:ext>
                  </a:extLst>
                </p:cNvPr>
                <p:cNvSpPr/>
                <p:nvPr/>
              </p:nvSpPr>
              <p:spPr>
                <a:xfrm rot="16200000">
                  <a:off x="187539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9" name="Rounded Rectangle 72">
                  <a:extLst>
                    <a:ext uri="{FF2B5EF4-FFF2-40B4-BE49-F238E27FC236}">
                      <a16:creationId xmlns:a16="http://schemas.microsoft.com/office/drawing/2014/main" id="{4B8FC50B-26E6-4D32-D4E9-45378AB467DB}"/>
                    </a:ext>
                  </a:extLst>
                </p:cNvPr>
                <p:cNvSpPr/>
                <p:nvPr/>
              </p:nvSpPr>
              <p:spPr>
                <a:xfrm rot="16200000">
                  <a:off x="3019075"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0" name="Rounded Rectangle 73">
                  <a:extLst>
                    <a:ext uri="{FF2B5EF4-FFF2-40B4-BE49-F238E27FC236}">
                      <a16:creationId xmlns:a16="http://schemas.microsoft.com/office/drawing/2014/main" id="{C6BE5E6F-7010-CCB2-CE61-3F88CAD8E06E}"/>
                    </a:ext>
                  </a:extLst>
                </p:cNvPr>
                <p:cNvSpPr/>
                <p:nvPr/>
              </p:nvSpPr>
              <p:spPr>
                <a:xfrm rot="16200000">
                  <a:off x="244723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1" name="Rounded Rectangle 97">
                  <a:extLst>
                    <a:ext uri="{FF2B5EF4-FFF2-40B4-BE49-F238E27FC236}">
                      <a16:creationId xmlns:a16="http://schemas.microsoft.com/office/drawing/2014/main" id="{3D014600-19EC-7B10-DDE0-AF20AF1476F4}"/>
                    </a:ext>
                  </a:extLst>
                </p:cNvPr>
                <p:cNvSpPr/>
                <p:nvPr/>
              </p:nvSpPr>
              <p:spPr>
                <a:xfrm rot="16200000">
                  <a:off x="1620466" y="4012331"/>
                  <a:ext cx="611725"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2" name="Rounded Rectangle 98">
                  <a:extLst>
                    <a:ext uri="{FF2B5EF4-FFF2-40B4-BE49-F238E27FC236}">
                      <a16:creationId xmlns:a16="http://schemas.microsoft.com/office/drawing/2014/main" id="{F3C7DEE4-C19C-DC08-9A06-CAEEC48AE722}"/>
                    </a:ext>
                  </a:extLst>
                </p:cNvPr>
                <p:cNvSpPr/>
                <p:nvPr/>
              </p:nvSpPr>
              <p:spPr>
                <a:xfrm rot="16200000">
                  <a:off x="2093809" y="3913834"/>
                  <a:ext cx="808718"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3" name="Rounded Rectangle 99">
                  <a:extLst>
                    <a:ext uri="{FF2B5EF4-FFF2-40B4-BE49-F238E27FC236}">
                      <a16:creationId xmlns:a16="http://schemas.microsoft.com/office/drawing/2014/main" id="{87967A70-66FF-F31C-2198-DAB6A86B5C65}"/>
                    </a:ext>
                  </a:extLst>
                </p:cNvPr>
                <p:cNvSpPr/>
                <p:nvPr/>
              </p:nvSpPr>
              <p:spPr>
                <a:xfrm rot="16200000">
                  <a:off x="2501310" y="3749494"/>
                  <a:ext cx="1137397"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4" name="Rounded Rectangle 100">
                  <a:extLst>
                    <a:ext uri="{FF2B5EF4-FFF2-40B4-BE49-F238E27FC236}">
                      <a16:creationId xmlns:a16="http://schemas.microsoft.com/office/drawing/2014/main" id="{F1A1406F-0887-96C6-6226-A40DDA95F284}"/>
                    </a:ext>
                  </a:extLst>
                </p:cNvPr>
                <p:cNvSpPr/>
                <p:nvPr/>
              </p:nvSpPr>
              <p:spPr>
                <a:xfrm rot="16200000">
                  <a:off x="3283356" y="3387862"/>
                  <a:ext cx="1860660"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5" name="Rounded Rectangle 101">
                  <a:extLst>
                    <a:ext uri="{FF2B5EF4-FFF2-40B4-BE49-F238E27FC236}">
                      <a16:creationId xmlns:a16="http://schemas.microsoft.com/office/drawing/2014/main" id="{19ABDD29-6544-F6D2-7C5E-FCC8B33DCA4C}"/>
                    </a:ext>
                  </a:extLst>
                </p:cNvPr>
                <p:cNvSpPr/>
                <p:nvPr/>
              </p:nvSpPr>
              <p:spPr>
                <a:xfrm rot="16200000">
                  <a:off x="2612197" y="3288542"/>
                  <a:ext cx="2059301"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6" name="TextBox 39">
                  <a:extLst>
                    <a:ext uri="{FF2B5EF4-FFF2-40B4-BE49-F238E27FC236}">
                      <a16:creationId xmlns:a16="http://schemas.microsoft.com/office/drawing/2014/main" id="{DD0C35B8-2F0E-4D5F-6109-BD2D1D3678E4}"/>
                    </a:ext>
                  </a:extLst>
                </p:cNvPr>
                <p:cNvSpPr txBox="1"/>
                <p:nvPr/>
              </p:nvSpPr>
              <p:spPr>
                <a:xfrm>
                  <a:off x="1697694" y="3906728"/>
                  <a:ext cx="453970"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8372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7" name="TextBox 40">
                  <a:extLst>
                    <a:ext uri="{FF2B5EF4-FFF2-40B4-BE49-F238E27FC236}">
                      <a16:creationId xmlns:a16="http://schemas.microsoft.com/office/drawing/2014/main" id="{C0EB0FDB-2C5F-94E8-76DD-CA56E2099660}"/>
                    </a:ext>
                  </a:extLst>
                </p:cNvPr>
                <p:cNvSpPr txBox="1"/>
                <p:nvPr/>
              </p:nvSpPr>
              <p:spPr>
                <a:xfrm>
                  <a:off x="2234055" y="3729817"/>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18294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8" name="TextBox 41">
                  <a:extLst>
                    <a:ext uri="{FF2B5EF4-FFF2-40B4-BE49-F238E27FC236}">
                      <a16:creationId xmlns:a16="http://schemas.microsoft.com/office/drawing/2014/main" id="{702548F9-E833-8437-EBDB-294ABA6C20FE}"/>
                    </a:ext>
                  </a:extLst>
                </p:cNvPr>
                <p:cNvSpPr txBox="1"/>
                <p:nvPr/>
              </p:nvSpPr>
              <p:spPr>
                <a:xfrm>
                  <a:off x="2803032" y="3421799"/>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25379</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9" name="TextBox 42">
                  <a:extLst>
                    <a:ext uri="{FF2B5EF4-FFF2-40B4-BE49-F238E27FC236}">
                      <a16:creationId xmlns:a16="http://schemas.microsoft.com/office/drawing/2014/main" id="{ACC960F4-1EA3-F4F3-EBDF-B7330AE600BF}"/>
                    </a:ext>
                  </a:extLst>
                </p:cNvPr>
                <p:cNvSpPr txBox="1"/>
                <p:nvPr/>
              </p:nvSpPr>
              <p:spPr>
                <a:xfrm>
                  <a:off x="3381196" y="2486097"/>
                  <a:ext cx="521297" cy="253916"/>
                </a:xfrm>
                <a:prstGeom prst="rect">
                  <a:avLst/>
                </a:prstGeom>
                <a:noFill/>
              </p:spPr>
              <p:txBody>
                <a:bodyPr wrap="non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sym typeface="+mn-lt"/>
                    </a:rPr>
                    <a:t>69734</a:t>
                  </a:r>
                </a:p>
              </p:txBody>
            </p:sp>
            <p:sp>
              <p:nvSpPr>
                <p:cNvPr id="40" name="TextBox 43">
                  <a:extLst>
                    <a:ext uri="{FF2B5EF4-FFF2-40B4-BE49-F238E27FC236}">
                      <a16:creationId xmlns:a16="http://schemas.microsoft.com/office/drawing/2014/main" id="{B014C376-BD73-56BC-D2CE-6253BB6F1319}"/>
                    </a:ext>
                  </a:extLst>
                </p:cNvPr>
                <p:cNvSpPr txBox="1"/>
                <p:nvPr/>
              </p:nvSpPr>
              <p:spPr>
                <a:xfrm>
                  <a:off x="3953035" y="2650865"/>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64932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21" name="TextBox 49">
                <a:extLst>
                  <a:ext uri="{FF2B5EF4-FFF2-40B4-BE49-F238E27FC236}">
                    <a16:creationId xmlns:a16="http://schemas.microsoft.com/office/drawing/2014/main" id="{AD9B729E-B2B3-D1BB-BB42-0A80A69F3B64}"/>
                  </a:ext>
                </a:extLst>
              </p:cNvPr>
              <p:cNvSpPr txBox="1"/>
              <p:nvPr/>
            </p:nvSpPr>
            <p:spPr>
              <a:xfrm>
                <a:off x="1584256"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2020</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TextBox 51">
                <a:extLst>
                  <a:ext uri="{FF2B5EF4-FFF2-40B4-BE49-F238E27FC236}">
                    <a16:creationId xmlns:a16="http://schemas.microsoft.com/office/drawing/2014/main" id="{AFBB0247-C52A-9E34-5689-88A1C9BCE30B}"/>
                  </a:ext>
                </a:extLst>
              </p:cNvPr>
              <p:cNvSpPr txBox="1"/>
              <p:nvPr/>
            </p:nvSpPr>
            <p:spPr>
              <a:xfrm>
                <a:off x="2156095"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2021</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3" name="TextBox 52">
                <a:extLst>
                  <a:ext uri="{FF2B5EF4-FFF2-40B4-BE49-F238E27FC236}">
                    <a16:creationId xmlns:a16="http://schemas.microsoft.com/office/drawing/2014/main" id="{3AC7C8AB-B97B-4B56-574D-F7745E4A84D9}"/>
                  </a:ext>
                </a:extLst>
              </p:cNvPr>
              <p:cNvSpPr txBox="1"/>
              <p:nvPr/>
            </p:nvSpPr>
            <p:spPr>
              <a:xfrm>
                <a:off x="2727934"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TextBox 53">
                <a:extLst>
                  <a:ext uri="{FF2B5EF4-FFF2-40B4-BE49-F238E27FC236}">
                    <a16:creationId xmlns:a16="http://schemas.microsoft.com/office/drawing/2014/main" id="{DD44E2D1-DAD5-379F-2B2C-24CAEC01012A}"/>
                  </a:ext>
                </a:extLst>
              </p:cNvPr>
              <p:cNvSpPr txBox="1"/>
              <p:nvPr/>
            </p:nvSpPr>
            <p:spPr>
              <a:xfrm>
                <a:off x="3299773"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2023</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5" name="TextBox 54">
                <a:extLst>
                  <a:ext uri="{FF2B5EF4-FFF2-40B4-BE49-F238E27FC236}">
                    <a16:creationId xmlns:a16="http://schemas.microsoft.com/office/drawing/2014/main" id="{683DCFD2-3792-B1C0-722C-438C853F94F2}"/>
                  </a:ext>
                </a:extLst>
              </p:cNvPr>
              <p:cNvSpPr txBox="1"/>
              <p:nvPr/>
            </p:nvSpPr>
            <p:spPr>
              <a:xfrm>
                <a:off x="3871612"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8" name="TextBox 56">
              <a:extLst>
                <a:ext uri="{FF2B5EF4-FFF2-40B4-BE49-F238E27FC236}">
                  <a16:creationId xmlns:a16="http://schemas.microsoft.com/office/drawing/2014/main" id="{88678DC8-302F-2FFF-29CD-0A6411B73A17}"/>
                </a:ext>
              </a:extLst>
            </p:cNvPr>
            <p:cNvSpPr txBox="1"/>
            <p:nvPr/>
          </p:nvSpPr>
          <p:spPr>
            <a:xfrm>
              <a:off x="892098" y="5115503"/>
              <a:ext cx="3530844" cy="523220"/>
            </a:xfrm>
            <a:prstGeom prst="rect">
              <a:avLst/>
            </a:prstGeom>
            <a:noFill/>
          </p:spPr>
          <p:txBody>
            <a:bodyPr wrap="square" rtlCol="0">
              <a:spAutoFit/>
            </a:bodyPr>
            <a:lstStyle/>
            <a:p>
              <a:pPr algn="ctr"/>
              <a:r>
                <a:rPr lang="en-US" sz="1400" b="1" i="1" dirty="0">
                  <a:solidFill>
                    <a:schemeClr val="bg1"/>
                  </a:solidFill>
                  <a:latin typeface="Times New Roman" panose="02020603050405020304" pitchFamily="18" charset="0"/>
                  <a:cs typeface="Times New Roman" panose="02020603050405020304" pitchFamily="18" charset="0"/>
                  <a:sym typeface="+mn-lt"/>
                </a:rPr>
                <a:t>The Collapse of Prepaid Trust: </a:t>
              </a:r>
            </a:p>
            <a:p>
              <a:pPr algn="ctr"/>
              <a:r>
                <a:rPr lang="en-US" sz="1400" b="1" i="1" dirty="0">
                  <a:solidFill>
                    <a:schemeClr val="bg1"/>
                  </a:solidFill>
                  <a:latin typeface="Times New Roman" panose="02020603050405020304" pitchFamily="18" charset="0"/>
                  <a:cs typeface="Times New Roman" panose="02020603050405020304" pitchFamily="18" charset="0"/>
                  <a:sym typeface="+mn-lt"/>
                </a:rPr>
                <a:t>3-Fold Increase in Consumer Complaints</a:t>
              </a:r>
              <a:endParaRPr lang="en-US" sz="1400" i="1" dirty="0">
                <a:solidFill>
                  <a:schemeClr val="bg1"/>
                </a:solidFill>
                <a:latin typeface="Times New Roman" panose="02020603050405020304" pitchFamily="18" charset="0"/>
                <a:cs typeface="Times New Roman" panose="02020603050405020304" pitchFamily="18" charset="0"/>
                <a:sym typeface="+mn-lt"/>
              </a:endParaRPr>
            </a:p>
          </p:txBody>
        </p:sp>
        <p:sp>
          <p:nvSpPr>
            <p:cNvPr id="19" name="Arrow: Right 81">
              <a:extLst>
                <a:ext uri="{FF2B5EF4-FFF2-40B4-BE49-F238E27FC236}">
                  <a16:creationId xmlns:a16="http://schemas.microsoft.com/office/drawing/2014/main" id="{50B40A32-5313-7331-75BC-B03B9CB0CE18}"/>
                </a:ext>
              </a:extLst>
            </p:cNvPr>
            <p:cNvSpPr/>
            <p:nvPr/>
          </p:nvSpPr>
          <p:spPr>
            <a:xfrm rot="18332457">
              <a:off x="2394094" y="2779029"/>
              <a:ext cx="732861" cy="199347"/>
            </a:xfrm>
            <a:prstGeom prst="rightArrow">
              <a:avLst>
                <a:gd name="adj1" fmla="val 50000"/>
                <a:gd name="adj2" fmla="val 50000"/>
              </a:avLst>
            </a:prstGeom>
            <a:gradFill flip="none" rotWithShape="1">
              <a:gsLst>
                <a:gs pos="0">
                  <a:srgbClr val="DC2731">
                    <a:tint val="66000"/>
                    <a:satMod val="160000"/>
                  </a:srgbClr>
                </a:gs>
                <a:gs pos="50000">
                  <a:srgbClr val="DC2731">
                    <a:tint val="44500"/>
                    <a:satMod val="160000"/>
                  </a:srgbClr>
                </a:gs>
                <a:gs pos="100000">
                  <a:srgbClr val="DC2731">
                    <a:tint val="23500"/>
                    <a:satMod val="160000"/>
                  </a:srgb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5611343-B1E1-80C0-4E69-9A6C48279AAB}"/>
              </a:ext>
            </a:extLst>
          </p:cNvPr>
          <p:cNvSpPr txBox="1"/>
          <p:nvPr/>
        </p:nvSpPr>
        <p:spPr>
          <a:xfrm>
            <a:off x="0" y="6550223"/>
            <a:ext cx="3667479"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Chaoyang</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Distrct</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Procuratorate</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40C7BBA0-4C38-2093-1876-36C46AED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26" y="4315329"/>
            <a:ext cx="3912227" cy="23632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3" name="图片 42">
            <a:extLst>
              <a:ext uri="{FF2B5EF4-FFF2-40B4-BE49-F238E27FC236}">
                <a16:creationId xmlns:a16="http://schemas.microsoft.com/office/drawing/2014/main" id="{28899A53-420B-E378-80E7-1F3FB39C4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779" y="4344238"/>
            <a:ext cx="4764477"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4" name="图片 43">
            <a:extLst>
              <a:ext uri="{FF2B5EF4-FFF2-40B4-BE49-F238E27FC236}">
                <a16:creationId xmlns:a16="http://schemas.microsoft.com/office/drawing/2014/main" id="{6582EFB6-90ED-A165-18CB-71847CAAE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668" y="4342855"/>
            <a:ext cx="3940681"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5" name="图片 44">
            <a:extLst>
              <a:ext uri="{FF2B5EF4-FFF2-40B4-BE49-F238E27FC236}">
                <a16:creationId xmlns:a16="http://schemas.microsoft.com/office/drawing/2014/main" id="{80287772-35E5-B8E1-C420-73D9DAA2F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544" y="4373844"/>
            <a:ext cx="4163697" cy="22723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6" name="图片 45">
            <a:extLst>
              <a:ext uri="{FF2B5EF4-FFF2-40B4-BE49-F238E27FC236}">
                <a16:creationId xmlns:a16="http://schemas.microsoft.com/office/drawing/2014/main" id="{94A91DA3-B7DE-9EBD-27F5-92C24F1D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853" y="4366222"/>
            <a:ext cx="3421776" cy="23378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7" name="图形 46" descr="用户">
            <a:extLst>
              <a:ext uri="{FF2B5EF4-FFF2-40B4-BE49-F238E27FC236}">
                <a16:creationId xmlns:a16="http://schemas.microsoft.com/office/drawing/2014/main" id="{AADEE1F9-4B49-A081-BC55-9DE7A9333A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5172" y="848053"/>
            <a:ext cx="627490" cy="627490"/>
          </a:xfrm>
          <a:prstGeom prst="rect">
            <a:avLst/>
          </a:prstGeom>
        </p:spPr>
      </p:pic>
      <p:pic>
        <p:nvPicPr>
          <p:cNvPr id="48" name="图形 47" descr="应用商店">
            <a:extLst>
              <a:ext uri="{FF2B5EF4-FFF2-40B4-BE49-F238E27FC236}">
                <a16:creationId xmlns:a16="http://schemas.microsoft.com/office/drawing/2014/main" id="{B179663F-94E5-673F-2CCD-AB89CAAFB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7374" y="822035"/>
            <a:ext cx="627490" cy="627490"/>
          </a:xfrm>
          <a:prstGeom prst="rect">
            <a:avLst/>
          </a:prstGeom>
        </p:spPr>
      </p:pic>
      <p:graphicFrame>
        <p:nvGraphicFramePr>
          <p:cNvPr id="49" name="表格 48">
            <a:extLst>
              <a:ext uri="{FF2B5EF4-FFF2-40B4-BE49-F238E27FC236}">
                <a16:creationId xmlns:a16="http://schemas.microsoft.com/office/drawing/2014/main" id="{ABBE6A62-AA29-DEDE-6B1E-7792AFCE25C5}"/>
              </a:ext>
            </a:extLst>
          </p:cNvPr>
          <p:cNvGraphicFramePr>
            <a:graphicFrameLocks noGrp="1"/>
          </p:cNvGraphicFramePr>
          <p:nvPr/>
        </p:nvGraphicFramePr>
        <p:xfrm>
          <a:off x="4962523" y="1480514"/>
          <a:ext cx="6861718" cy="2286000"/>
        </p:xfrm>
        <a:graphic>
          <a:graphicData uri="http://schemas.openxmlformats.org/drawingml/2006/table">
            <a:tbl>
              <a:tblPr>
                <a:tableStyleId>{6E25E649-3F16-4E02-A733-19D2CDBF48F0}</a:tableStyleId>
              </a:tblPr>
              <a:tblGrid>
                <a:gridCol w="3430859">
                  <a:extLst>
                    <a:ext uri="{9D8B030D-6E8A-4147-A177-3AD203B41FA5}">
                      <a16:colId xmlns:a16="http://schemas.microsoft.com/office/drawing/2014/main" val="3905556502"/>
                    </a:ext>
                  </a:extLst>
                </a:gridCol>
                <a:gridCol w="3430859">
                  <a:extLst>
                    <a:ext uri="{9D8B030D-6E8A-4147-A177-3AD203B41FA5}">
                      <a16:colId xmlns:a16="http://schemas.microsoft.com/office/drawing/2014/main" val="3088194827"/>
                    </a:ext>
                  </a:extLst>
                </a:gridCol>
              </a:tblGrid>
              <a:tr h="0">
                <a:tc>
                  <a:txBody>
                    <a:bodyPr/>
                    <a:lstStyle/>
                    <a:p>
                      <a:pPr algn="ctr"/>
                      <a:r>
                        <a:rPr lang="en-US" b="1" i="1" dirty="0">
                          <a:latin typeface="Times New Roman" panose="02020603050405020304" pitchFamily="18" charset="0"/>
                          <a:cs typeface="Times New Roman" panose="02020603050405020304" pitchFamily="18" charset="0"/>
                        </a:rPr>
                        <a:t>From Users' Perspective</a:t>
                      </a:r>
                    </a:p>
                  </a:txBody>
                  <a:tcPr anchor="ctr">
                    <a:lnB w="19050" cap="flat" cmpd="sng" algn="ctr">
                      <a:solidFill>
                        <a:schemeClr val="tx1"/>
                      </a:solidFill>
                      <a:prstDash val="solid"/>
                      <a:round/>
                      <a:headEnd type="none" w="med" len="med"/>
                      <a:tailEnd type="none" w="med" len="med"/>
                    </a:lnB>
                  </a:tcPr>
                </a:tc>
                <a:tc>
                  <a:txBody>
                    <a:bodyPr/>
                    <a:lstStyle/>
                    <a:p>
                      <a:pPr algn="ctr"/>
                      <a:r>
                        <a:rPr lang="en-US" b="1" i="1" dirty="0">
                          <a:latin typeface="Times New Roman" panose="02020603050405020304" pitchFamily="18" charset="0"/>
                          <a:cs typeface="Times New Roman" panose="02020603050405020304" pitchFamily="18" charset="0"/>
                        </a:rPr>
                        <a:t>From Merchants' Perspective</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214371"/>
                  </a:ext>
                </a:extLst>
              </a:tr>
              <a:tr h="0">
                <a:tc>
                  <a:txBody>
                    <a:bodyPr/>
                    <a:lstStyle/>
                    <a:p>
                      <a:pPr algn="ctr"/>
                      <a:r>
                        <a:rPr lang="en-US" dirty="0">
                          <a:latin typeface="Times New Roman" panose="02020603050405020304" pitchFamily="18" charset="0"/>
                          <a:cs typeface="Times New Roman" panose="02020603050405020304" pitchFamily="18" charset="0"/>
                        </a:rPr>
                        <a:t>✘ Prepaid </a:t>
                      </a:r>
                      <a:r>
                        <a:rPr lang="en-US" i="1" dirty="0">
                          <a:latin typeface="Times New Roman" panose="02020603050405020304" pitchFamily="18" charset="0"/>
                          <a:cs typeface="Times New Roman" panose="02020603050405020304" pitchFamily="18" charset="0"/>
                        </a:rPr>
                        <a:t>gyms</a:t>
                      </a:r>
                      <a:r>
                        <a:rPr lang="en-US" dirty="0">
                          <a:latin typeface="Times New Roman" panose="02020603050405020304" pitchFamily="18" charset="0"/>
                          <a:cs typeface="Times New Roman" panose="02020603050405020304" pitchFamily="18" charset="0"/>
                        </a:rPr>
                        <a:t> shut down overnight — money gone</a:t>
                      </a:r>
                    </a:p>
                  </a:txBody>
                  <a:tcPr anchor="ctr">
                    <a:lnT w="19050" cap="flat" cmpd="sng" algn="ctr">
                      <a:solidFill>
                        <a:schemeClr val="tx1"/>
                      </a:solidFill>
                      <a:prstDash val="solid"/>
                      <a:round/>
                      <a:headEnd type="none" w="med" len="med"/>
                      <a:tailEnd type="none" w="med" len="med"/>
                    </a:lnT>
                  </a:tcPr>
                </a:tc>
                <a:tc>
                  <a:txBody>
                    <a:bodyPr/>
                    <a:lstStyle/>
                    <a:p>
                      <a:pPr algn="ctr"/>
                      <a:r>
                        <a:rPr lang="en-US" dirty="0">
                          <a:latin typeface="Times New Roman" panose="02020603050405020304" pitchFamily="18" charset="0"/>
                          <a:cs typeface="Times New Roman" panose="02020603050405020304" pitchFamily="18" charset="0"/>
                        </a:rPr>
                        <a:t>✘ Users default on payments after using the service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1535190"/>
                  </a:ext>
                </a:extLst>
              </a:tr>
              <a:tr h="0">
                <a:tc>
                  <a:txBody>
                    <a:bodyPr/>
                    <a:lstStyle/>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Education</a:t>
                      </a:r>
                      <a:r>
                        <a:rPr lang="en-US" dirty="0">
                          <a:latin typeface="Times New Roman" panose="02020603050405020304" pitchFamily="18" charset="0"/>
                          <a:cs typeface="Times New Roman" panose="02020603050405020304" pitchFamily="18" charset="0"/>
                        </a:rPr>
                        <a:t> providers go bankrupt — no refund</a:t>
                      </a:r>
                    </a:p>
                  </a:txBody>
                  <a:tcPr anchor="ctr"/>
                </a:tc>
                <a:tc>
                  <a:txBody>
                    <a:bodyPr/>
                    <a:lstStyle/>
                    <a:p>
                      <a:pPr algn="ctr"/>
                      <a:r>
                        <a:rPr lang="en-US" dirty="0">
                          <a:latin typeface="Times New Roman" panose="02020603050405020304" pitchFamily="18" charset="0"/>
                          <a:cs typeface="Times New Roman" panose="02020603050405020304" pitchFamily="18" charset="0"/>
                        </a:rPr>
                        <a:t>✘ Merchants cover upfront costs but can’t recover losses</a:t>
                      </a:r>
                    </a:p>
                  </a:txBody>
                  <a:tcPr anchor="ctr"/>
                </a:tc>
                <a:extLst>
                  <a:ext uri="{0D108BD9-81ED-4DB2-BD59-A6C34878D82A}">
                    <a16:rowId xmlns:a16="http://schemas.microsoft.com/office/drawing/2014/main" val="1094442044"/>
                  </a:ext>
                </a:extLst>
              </a:tr>
              <a:tr h="0">
                <a:tc>
                  <a:txBody>
                    <a:bodyPr/>
                    <a:lstStyle/>
                    <a:p>
                      <a:pPr algn="ctr"/>
                      <a:r>
                        <a:rPr lang="en-US" dirty="0">
                          <a:latin typeface="Times New Roman" panose="02020603050405020304" pitchFamily="18" charset="0"/>
                          <a:cs typeface="Times New Roman" panose="02020603050405020304" pitchFamily="18" charset="0"/>
                        </a:rPr>
                        <a:t>✘ Lack of effective legal protection</a:t>
                      </a:r>
                    </a:p>
                  </a:txBody>
                  <a:tcPr anchor="ctr"/>
                </a:tc>
                <a:tc>
                  <a:txBody>
                    <a:bodyPr/>
                    <a:lstStyle/>
                    <a:p>
                      <a:pPr algn="ctr"/>
                      <a:r>
                        <a:rPr lang="en-US" dirty="0">
                          <a:latin typeface="Times New Roman" panose="02020603050405020304" pitchFamily="18" charset="0"/>
                          <a:cs typeface="Times New Roman" panose="02020603050405020304" pitchFamily="18" charset="0"/>
                        </a:rPr>
                        <a:t>✘ Long, costly dispute resolution process</a:t>
                      </a:r>
                    </a:p>
                  </a:txBody>
                  <a:tcPr anchor="ctr"/>
                </a:tc>
                <a:extLst>
                  <a:ext uri="{0D108BD9-81ED-4DB2-BD59-A6C34878D82A}">
                    <a16:rowId xmlns:a16="http://schemas.microsoft.com/office/drawing/2014/main" val="3054231163"/>
                  </a:ext>
                </a:extLst>
              </a:tr>
            </a:tbl>
          </a:graphicData>
        </a:graphic>
      </p:graphicFrame>
    </p:spTree>
    <p:extLst>
      <p:ext uri="{BB962C8B-B14F-4D97-AF65-F5344CB8AC3E}">
        <p14:creationId xmlns:p14="http://schemas.microsoft.com/office/powerpoint/2010/main" val="41178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88B6B7-320D-77E0-3B16-979B047F1CC0}"/>
              </a:ext>
            </a:extLst>
          </p:cNvPr>
          <p:cNvSpPr>
            <a:spLocks noGrp="1"/>
          </p:cNvSpPr>
          <p:nvPr>
            <p:ph type="body" sz="quarter" idx="10"/>
          </p:nvPr>
        </p:nvSpPr>
        <p:spPr/>
        <p:txBody>
          <a:bodyPr/>
          <a:lstStyle/>
          <a:p>
            <a:r>
              <a:rPr lang="en-US" altLang="zh-CN" dirty="0"/>
              <a:t>IV. Redefining </a:t>
            </a:r>
            <a:r>
              <a:rPr lang="en-US" altLang="zh-CN" dirty="0">
                <a:solidFill>
                  <a:schemeClr val="accent1"/>
                </a:solidFill>
              </a:rPr>
              <a:t>Trust in Transactions</a:t>
            </a:r>
          </a:p>
        </p:txBody>
      </p:sp>
      <p:grpSp>
        <p:nvGrpSpPr>
          <p:cNvPr id="2" name="Group 1">
            <a:extLst>
              <a:ext uri="{FF2B5EF4-FFF2-40B4-BE49-F238E27FC236}">
                <a16:creationId xmlns:a16="http://schemas.microsoft.com/office/drawing/2014/main" id="{0E28DC2F-11EE-6D41-89AF-59FEEABE879F}"/>
              </a:ext>
            </a:extLst>
          </p:cNvPr>
          <p:cNvGrpSpPr/>
          <p:nvPr/>
        </p:nvGrpSpPr>
        <p:grpSpPr>
          <a:xfrm>
            <a:off x="1119533" y="1722063"/>
            <a:ext cx="9952934" cy="4771970"/>
            <a:chOff x="1230569" y="1586993"/>
            <a:chExt cx="9952934" cy="4771970"/>
          </a:xfrm>
        </p:grpSpPr>
        <p:pic>
          <p:nvPicPr>
            <p:cNvPr id="4" name="图片占位符 39" descr="图片包含 户外, 夜空, 水, 星&#10;&#10;已生成高可信度的说明">
              <a:extLst>
                <a:ext uri="{FF2B5EF4-FFF2-40B4-BE49-F238E27FC236}">
                  <a16:creationId xmlns:a16="http://schemas.microsoft.com/office/drawing/2014/main" id="{2D50E2AA-EFE6-5CD8-5609-D0593F09AAA4}"/>
                </a:ext>
              </a:extLst>
            </p:cNvPr>
            <p:cNvPicPr>
              <a:picLocks noChangeAspect="1"/>
            </p:cNvPicPr>
            <p:nvPr/>
          </p:nvPicPr>
          <p:blipFill>
            <a:blip r:embed="rId2">
              <a:extLst>
                <a:ext uri="{28A0092B-C50C-407E-A947-70E740481C1C}">
                  <a14:useLocalDpi xmlns:a14="http://schemas.microsoft.com/office/drawing/2010/main" val="0"/>
                </a:ext>
              </a:extLst>
            </a:blip>
            <a:srcRect l="28855" r="28855"/>
            <a:stretch>
              <a:fillRect/>
            </a:stretch>
          </p:blipFill>
          <p:spPr>
            <a:xfrm>
              <a:off x="8030388"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5" name="图片占位符 16" descr="图片包含 动物, 蓝色, 鱼&#10;&#10;已生成高可信度的说明">
              <a:extLst>
                <a:ext uri="{FF2B5EF4-FFF2-40B4-BE49-F238E27FC236}">
                  <a16:creationId xmlns:a16="http://schemas.microsoft.com/office/drawing/2014/main" id="{CFE82035-6422-4AE6-EAE2-D004E951BA86}"/>
                </a:ext>
              </a:extLst>
            </p:cNvPr>
            <p:cNvPicPr>
              <a:picLocks noChangeAspect="1"/>
            </p:cNvPicPr>
            <p:nvPr/>
          </p:nvPicPr>
          <p:blipFill rotWithShape="1">
            <a:blip r:embed="rId3">
              <a:extLst>
                <a:ext uri="{28A0092B-C50C-407E-A947-70E740481C1C}">
                  <a14:useLocalDpi xmlns:a14="http://schemas.microsoft.com/office/drawing/2010/main" val="0"/>
                </a:ext>
              </a:extLst>
            </a:blip>
            <a:srcRect l="9398" t="-10" r="48312" b="10"/>
            <a:stretch/>
          </p:blipFill>
          <p:spPr>
            <a:xfrm>
              <a:off x="4630424" y="1586993"/>
              <a:ext cx="2867025" cy="4262438"/>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6" name="图片占位符 11" descr="图片包含 户外, 水&#10;&#10;已生成高可信度的说明">
              <a:extLst>
                <a:ext uri="{FF2B5EF4-FFF2-40B4-BE49-F238E27FC236}">
                  <a16:creationId xmlns:a16="http://schemas.microsoft.com/office/drawing/2014/main" id="{CDD0423C-E599-845F-5C66-CD860F1DF702}"/>
                </a:ext>
              </a:extLst>
            </p:cNvPr>
            <p:cNvPicPr>
              <a:picLocks noChangeAspect="1"/>
            </p:cNvPicPr>
            <p:nvPr/>
          </p:nvPicPr>
          <p:blipFill>
            <a:blip r:embed="rId4">
              <a:extLst>
                <a:ext uri="{28A0092B-C50C-407E-A947-70E740481C1C}">
                  <a14:useLocalDpi xmlns:a14="http://schemas.microsoft.com/office/drawing/2010/main" val="0"/>
                </a:ext>
              </a:extLst>
            </a:blip>
            <a:srcRect l="28855" r="28855"/>
            <a:stretch>
              <a:fillRect/>
            </a:stretch>
          </p:blipFill>
          <p:spPr>
            <a:xfrm>
              <a:off x="1230680"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sp>
          <p:nvSpPr>
            <p:cNvPr id="7" name="Rectangle: Rounded Corners 54">
              <a:extLst>
                <a:ext uri="{FF2B5EF4-FFF2-40B4-BE49-F238E27FC236}">
                  <a16:creationId xmlns:a16="http://schemas.microsoft.com/office/drawing/2014/main" id="{B46FE8C3-C4B0-67A9-9FDA-A77F30188D37}"/>
                </a:ext>
              </a:extLst>
            </p:cNvPr>
            <p:cNvSpPr/>
            <p:nvPr/>
          </p:nvSpPr>
          <p:spPr>
            <a:xfrm>
              <a:off x="4630534" y="1587564"/>
              <a:ext cx="2866804" cy="4261868"/>
            </a:xfrm>
            <a:prstGeom prst="roundRect">
              <a:avLst>
                <a:gd name="adj" fmla="val 6658"/>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9">
              <a:extLst>
                <a:ext uri="{FF2B5EF4-FFF2-40B4-BE49-F238E27FC236}">
                  <a16:creationId xmlns:a16="http://schemas.microsoft.com/office/drawing/2014/main" id="{BF34AE0F-3A67-1574-678B-4FBC6A7BE97F}"/>
                </a:ext>
              </a:extLst>
            </p:cNvPr>
            <p:cNvSpPr/>
            <p:nvPr/>
          </p:nvSpPr>
          <p:spPr>
            <a:xfrm>
              <a:off x="8030388"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Rectangle: Rounded Corners 1">
              <a:extLst>
                <a:ext uri="{FF2B5EF4-FFF2-40B4-BE49-F238E27FC236}">
                  <a16:creationId xmlns:a16="http://schemas.microsoft.com/office/drawing/2014/main" id="{3375DA6C-5340-7AFC-431D-4D4AA5A0DBD4}"/>
                </a:ext>
              </a:extLst>
            </p:cNvPr>
            <p:cNvSpPr/>
            <p:nvPr/>
          </p:nvSpPr>
          <p:spPr>
            <a:xfrm>
              <a:off x="1230680"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Freeform: Shape 25">
              <a:extLst>
                <a:ext uri="{FF2B5EF4-FFF2-40B4-BE49-F238E27FC236}">
                  <a16:creationId xmlns:a16="http://schemas.microsoft.com/office/drawing/2014/main" id="{269E7B18-8CCB-B930-E62C-139E41A404BE}"/>
                </a:ext>
              </a:extLst>
            </p:cNvPr>
            <p:cNvSpPr/>
            <p:nvPr/>
          </p:nvSpPr>
          <p:spPr>
            <a:xfrm>
              <a:off x="1230680"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11" name="TextBox 18">
              <a:extLst>
                <a:ext uri="{FF2B5EF4-FFF2-40B4-BE49-F238E27FC236}">
                  <a16:creationId xmlns:a16="http://schemas.microsoft.com/office/drawing/2014/main" id="{15AE5D11-1462-D015-9EE2-D2AA15F6A6D0}"/>
                </a:ext>
              </a:extLst>
            </p:cNvPr>
            <p:cNvSpPr txBox="1"/>
            <p:nvPr/>
          </p:nvSpPr>
          <p:spPr>
            <a:xfrm>
              <a:off x="1230569" y="1726619"/>
              <a:ext cx="2866805" cy="1200329"/>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Secure Identity via Biometrics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Asymmetric Encryption</a:t>
              </a:r>
            </a:p>
          </p:txBody>
        </p:sp>
        <p:sp>
          <p:nvSpPr>
            <p:cNvPr id="66" name="Freeform: Shape 56">
              <a:extLst>
                <a:ext uri="{FF2B5EF4-FFF2-40B4-BE49-F238E27FC236}">
                  <a16:creationId xmlns:a16="http://schemas.microsoft.com/office/drawing/2014/main" id="{6E072768-19D9-9C22-5422-F5306D420F4C}"/>
                </a:ext>
              </a:extLst>
            </p:cNvPr>
            <p:cNvSpPr/>
            <p:nvPr/>
          </p:nvSpPr>
          <p:spPr>
            <a:xfrm>
              <a:off x="4630534"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accent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7" name="TextBox 60">
              <a:extLst>
                <a:ext uri="{FF2B5EF4-FFF2-40B4-BE49-F238E27FC236}">
                  <a16:creationId xmlns:a16="http://schemas.microsoft.com/office/drawing/2014/main" id="{FC86E93F-D8B6-9F35-C5AF-A6A03A757AA4}"/>
                </a:ext>
              </a:extLst>
            </p:cNvPr>
            <p:cNvSpPr txBox="1"/>
            <p:nvPr/>
          </p:nvSpPr>
          <p:spPr>
            <a:xfrm>
              <a:off x="4630313" y="1788475"/>
              <a:ext cx="2880225" cy="923330"/>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sym typeface="+mn-lt"/>
                </a:rPr>
                <a:t>Dual Contract Modes </a:t>
              </a:r>
            </a:p>
            <a:p>
              <a:pPr algn="ctr"/>
              <a:r>
                <a:rPr lang="en-US" b="1" dirty="0">
                  <a:solidFill>
                    <a:schemeClr val="bg1"/>
                  </a:solidFill>
                  <a:latin typeface="Times New Roman" panose="02020603050405020304" pitchFamily="18" charset="0"/>
                  <a:cs typeface="Times New Roman" panose="02020603050405020304" pitchFamily="18" charset="0"/>
                  <a:sym typeface="+mn-lt"/>
                </a:rPr>
                <a:t>– </a:t>
              </a:r>
            </a:p>
            <a:p>
              <a:pPr algn="ctr"/>
              <a:r>
                <a:rPr lang="en-US" b="1" dirty="0">
                  <a:solidFill>
                    <a:schemeClr val="bg1"/>
                  </a:solidFill>
                  <a:latin typeface="Times New Roman" panose="02020603050405020304" pitchFamily="18" charset="0"/>
                  <a:cs typeface="Times New Roman" panose="02020603050405020304" pitchFamily="18" charset="0"/>
                  <a:sym typeface="+mn-lt"/>
                </a:rPr>
                <a:t>Pay Before / Pay After</a:t>
              </a:r>
            </a:p>
          </p:txBody>
        </p:sp>
        <p:sp>
          <p:nvSpPr>
            <p:cNvPr id="68" name="Freeform: Shape 81">
              <a:extLst>
                <a:ext uri="{FF2B5EF4-FFF2-40B4-BE49-F238E27FC236}">
                  <a16:creationId xmlns:a16="http://schemas.microsoft.com/office/drawing/2014/main" id="{5164C773-D48E-2856-0104-7255956D85BE}"/>
                </a:ext>
              </a:extLst>
            </p:cNvPr>
            <p:cNvSpPr/>
            <p:nvPr/>
          </p:nvSpPr>
          <p:spPr>
            <a:xfrm>
              <a:off x="8030388"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9" name="TextBox 85">
              <a:extLst>
                <a:ext uri="{FF2B5EF4-FFF2-40B4-BE49-F238E27FC236}">
                  <a16:creationId xmlns:a16="http://schemas.microsoft.com/office/drawing/2014/main" id="{29067A8D-4A29-1161-861F-D283538FC877}"/>
                </a:ext>
              </a:extLst>
            </p:cNvPr>
            <p:cNvSpPr txBox="1"/>
            <p:nvPr/>
          </p:nvSpPr>
          <p:spPr>
            <a:xfrm>
              <a:off x="8314788" y="1788475"/>
              <a:ext cx="2298004" cy="923330"/>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On</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-chain</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Reputation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&amp;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Penalty System</a:t>
              </a:r>
            </a:p>
          </p:txBody>
        </p:sp>
        <p:grpSp>
          <p:nvGrpSpPr>
            <p:cNvPr id="87" name="Group 8">
              <a:extLst>
                <a:ext uri="{FF2B5EF4-FFF2-40B4-BE49-F238E27FC236}">
                  <a16:creationId xmlns:a16="http://schemas.microsoft.com/office/drawing/2014/main" id="{0CFE78C8-51D7-684A-15DE-143F47CD7034}"/>
                </a:ext>
              </a:extLst>
            </p:cNvPr>
            <p:cNvGrpSpPr/>
            <p:nvPr/>
          </p:nvGrpSpPr>
          <p:grpSpPr>
            <a:xfrm>
              <a:off x="4812630" y="4031876"/>
              <a:ext cx="2697908" cy="1704564"/>
              <a:chOff x="4946294" y="3746108"/>
              <a:chExt cx="2697908" cy="1704564"/>
            </a:xfrm>
          </p:grpSpPr>
          <p:grpSp>
            <p:nvGrpSpPr>
              <p:cNvPr id="89" name="Group 61">
                <a:extLst>
                  <a:ext uri="{FF2B5EF4-FFF2-40B4-BE49-F238E27FC236}">
                    <a16:creationId xmlns:a16="http://schemas.microsoft.com/office/drawing/2014/main" id="{BB7528FB-3741-C455-6197-C7025267BF6E}"/>
                  </a:ext>
                </a:extLst>
              </p:cNvPr>
              <p:cNvGrpSpPr/>
              <p:nvPr/>
            </p:nvGrpSpPr>
            <p:grpSpPr>
              <a:xfrm>
                <a:off x="4946995" y="3746108"/>
                <a:ext cx="2697207" cy="307777"/>
                <a:chOff x="1576890" y="3717351"/>
                <a:chExt cx="2697207" cy="307777"/>
              </a:xfrm>
            </p:grpSpPr>
            <p:sp>
              <p:nvSpPr>
                <p:cNvPr id="102" name="TextBox 62">
                  <a:extLst>
                    <a:ext uri="{FF2B5EF4-FFF2-40B4-BE49-F238E27FC236}">
                      <a16:creationId xmlns:a16="http://schemas.microsoft.com/office/drawing/2014/main" id="{60D0E2A4-E31E-0700-55BA-19FC12326C4D}"/>
                    </a:ext>
                  </a:extLst>
                </p:cNvPr>
                <p:cNvSpPr txBox="1"/>
                <p:nvPr/>
              </p:nvSpPr>
              <p:spPr>
                <a:xfrm>
                  <a:off x="1816679" y="3717351"/>
                  <a:ext cx="2457418"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Flexible For Users &amp; Services</a:t>
                  </a:r>
                  <a:endParaRPr lang="en-US" sz="1400" dirty="0">
                    <a:latin typeface="Times New Roman" panose="02020603050405020304" pitchFamily="18" charset="0"/>
                    <a:cs typeface="Times New Roman" panose="02020603050405020304" pitchFamily="18" charset="0"/>
                    <a:sym typeface="+mn-lt"/>
                  </a:endParaRPr>
                </a:p>
              </p:txBody>
            </p:sp>
            <p:sp>
              <p:nvSpPr>
                <p:cNvPr id="103" name="Freeform 124">
                  <a:extLst>
                    <a:ext uri="{FF2B5EF4-FFF2-40B4-BE49-F238E27FC236}">
                      <a16:creationId xmlns:a16="http://schemas.microsoft.com/office/drawing/2014/main" id="{C9E94926-F7E6-4037-645A-320F00313E60}"/>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0" name="Group 64">
                <a:extLst>
                  <a:ext uri="{FF2B5EF4-FFF2-40B4-BE49-F238E27FC236}">
                    <a16:creationId xmlns:a16="http://schemas.microsoft.com/office/drawing/2014/main" id="{6CA921B5-010B-FEBF-35BB-8F5F89BCBEB4}"/>
                  </a:ext>
                </a:extLst>
              </p:cNvPr>
              <p:cNvGrpSpPr/>
              <p:nvPr/>
            </p:nvGrpSpPr>
            <p:grpSpPr>
              <a:xfrm>
                <a:off x="4946994" y="4041444"/>
                <a:ext cx="2627029" cy="307777"/>
                <a:chOff x="1576890" y="3717351"/>
                <a:chExt cx="2627029" cy="307777"/>
              </a:xfrm>
            </p:grpSpPr>
            <p:sp>
              <p:nvSpPr>
                <p:cNvPr id="100" name="TextBox 65">
                  <a:extLst>
                    <a:ext uri="{FF2B5EF4-FFF2-40B4-BE49-F238E27FC236}">
                      <a16:creationId xmlns:a16="http://schemas.microsoft.com/office/drawing/2014/main" id="{03EA8012-4AE8-133F-900D-2BCD3AEAA14C}"/>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Covers Diverse Industries</a:t>
                  </a:r>
                  <a:endParaRPr lang="en-US" sz="1400" dirty="0">
                    <a:latin typeface="Times New Roman" panose="02020603050405020304" pitchFamily="18" charset="0"/>
                    <a:cs typeface="Times New Roman" panose="02020603050405020304" pitchFamily="18" charset="0"/>
                    <a:sym typeface="+mn-lt"/>
                  </a:endParaRPr>
                </a:p>
              </p:txBody>
            </p:sp>
            <p:sp>
              <p:nvSpPr>
                <p:cNvPr id="101" name="Freeform 124">
                  <a:extLst>
                    <a:ext uri="{FF2B5EF4-FFF2-40B4-BE49-F238E27FC236}">
                      <a16:creationId xmlns:a16="http://schemas.microsoft.com/office/drawing/2014/main" id="{F3769712-5DFE-D5B0-09FF-C980EE494A7F}"/>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1" name="Group 67">
                <a:extLst>
                  <a:ext uri="{FF2B5EF4-FFF2-40B4-BE49-F238E27FC236}">
                    <a16:creationId xmlns:a16="http://schemas.microsoft.com/office/drawing/2014/main" id="{618C1B75-A3C2-988E-0B96-1B3077677583}"/>
                  </a:ext>
                </a:extLst>
              </p:cNvPr>
              <p:cNvGrpSpPr/>
              <p:nvPr/>
            </p:nvGrpSpPr>
            <p:grpSpPr>
              <a:xfrm>
                <a:off x="4946993" y="4336780"/>
                <a:ext cx="2627029" cy="523220"/>
                <a:chOff x="1576890" y="3717351"/>
                <a:chExt cx="2627029" cy="523220"/>
              </a:xfrm>
            </p:grpSpPr>
            <p:sp>
              <p:nvSpPr>
                <p:cNvPr id="98" name="TextBox 68">
                  <a:extLst>
                    <a:ext uri="{FF2B5EF4-FFF2-40B4-BE49-F238E27FC236}">
                      <a16:creationId xmlns:a16="http://schemas.microsoft.com/office/drawing/2014/main" id="{F1E1BD65-3F7C-742D-C0F9-E63B51DE74EA}"/>
                    </a:ext>
                  </a:extLst>
                </p:cNvPr>
                <p:cNvSpPr txBox="1"/>
                <p:nvPr/>
              </p:nvSpPr>
              <p:spPr>
                <a:xfrm>
                  <a:off x="1816678" y="3717351"/>
                  <a:ext cx="2387241"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User-defined Trust-based Entry</a:t>
                  </a:r>
                  <a:endParaRPr lang="en-US" sz="1400" dirty="0">
                    <a:latin typeface="Times New Roman" panose="02020603050405020304" pitchFamily="18" charset="0"/>
                    <a:cs typeface="Times New Roman" panose="02020603050405020304" pitchFamily="18" charset="0"/>
                    <a:sym typeface="+mn-lt"/>
                  </a:endParaRPr>
                </a:p>
              </p:txBody>
            </p:sp>
            <p:sp>
              <p:nvSpPr>
                <p:cNvPr id="99" name="Freeform 124">
                  <a:extLst>
                    <a:ext uri="{FF2B5EF4-FFF2-40B4-BE49-F238E27FC236}">
                      <a16:creationId xmlns:a16="http://schemas.microsoft.com/office/drawing/2014/main" id="{3ECFC447-8272-BF5A-5AC3-CE24C0CD8CF4}"/>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2" name="Group 73">
                <a:extLst>
                  <a:ext uri="{FF2B5EF4-FFF2-40B4-BE49-F238E27FC236}">
                    <a16:creationId xmlns:a16="http://schemas.microsoft.com/office/drawing/2014/main" id="{2F8BD43F-07E6-C4FE-C1EC-AF7C9796F686}"/>
                  </a:ext>
                </a:extLst>
              </p:cNvPr>
              <p:cNvGrpSpPr/>
              <p:nvPr/>
            </p:nvGrpSpPr>
            <p:grpSpPr>
              <a:xfrm>
                <a:off x="4966232" y="4927452"/>
                <a:ext cx="2563162" cy="523220"/>
                <a:chOff x="1566378" y="4888272"/>
                <a:chExt cx="2563162" cy="523220"/>
              </a:xfrm>
            </p:grpSpPr>
            <p:sp>
              <p:nvSpPr>
                <p:cNvPr id="96" name="TextBox 74">
                  <a:extLst>
                    <a:ext uri="{FF2B5EF4-FFF2-40B4-BE49-F238E27FC236}">
                      <a16:creationId xmlns:a16="http://schemas.microsoft.com/office/drawing/2014/main" id="{6B0D1C15-AA8D-DE88-0CF0-BE96AF7D54FA}"/>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Platform Bias Toward A Single Flow</a:t>
                  </a:r>
                  <a:endParaRPr lang="en-US" sz="1400" dirty="0">
                    <a:latin typeface="Times New Roman" panose="02020603050405020304" pitchFamily="18" charset="0"/>
                    <a:cs typeface="Times New Roman" panose="02020603050405020304" pitchFamily="18" charset="0"/>
                    <a:sym typeface="+mn-lt"/>
                  </a:endParaRPr>
                </a:p>
              </p:txBody>
            </p:sp>
            <p:sp>
              <p:nvSpPr>
                <p:cNvPr id="97" name="Freeform 125">
                  <a:extLst>
                    <a:ext uri="{FF2B5EF4-FFF2-40B4-BE49-F238E27FC236}">
                      <a16:creationId xmlns:a16="http://schemas.microsoft.com/office/drawing/2014/main" id="{44F899EA-6A32-A8F9-727C-38E18F53E076}"/>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3" name="Group 108">
                <a:extLst>
                  <a:ext uri="{FF2B5EF4-FFF2-40B4-BE49-F238E27FC236}">
                    <a16:creationId xmlns:a16="http://schemas.microsoft.com/office/drawing/2014/main" id="{A1FA894F-3EE8-28AE-AE6A-9AD1D442F41B}"/>
                  </a:ext>
                </a:extLst>
              </p:cNvPr>
              <p:cNvGrpSpPr/>
              <p:nvPr/>
            </p:nvGrpSpPr>
            <p:grpSpPr>
              <a:xfrm>
                <a:off x="4946294" y="4632116"/>
                <a:ext cx="2583103" cy="307777"/>
                <a:chOff x="4946294" y="4632116"/>
                <a:chExt cx="2583103" cy="307777"/>
              </a:xfrm>
            </p:grpSpPr>
            <p:sp>
              <p:nvSpPr>
                <p:cNvPr id="94" name="TextBox 72">
                  <a:extLst>
                    <a:ext uri="{FF2B5EF4-FFF2-40B4-BE49-F238E27FC236}">
                      <a16:creationId xmlns:a16="http://schemas.microsoft.com/office/drawing/2014/main" id="{D8519776-7A5B-4485-353D-E488FC0EAFF6}"/>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Based</a:t>
                  </a:r>
                </a:p>
              </p:txBody>
            </p:sp>
            <p:sp>
              <p:nvSpPr>
                <p:cNvPr id="95" name="Freeform 124">
                  <a:extLst>
                    <a:ext uri="{FF2B5EF4-FFF2-40B4-BE49-F238E27FC236}">
                      <a16:creationId xmlns:a16="http://schemas.microsoft.com/office/drawing/2014/main" id="{422D33B5-3052-887A-B382-CD56EF0931CC}"/>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nvGrpSpPr>
            <p:cNvPr id="107" name="组合 106">
              <a:extLst>
                <a:ext uri="{FF2B5EF4-FFF2-40B4-BE49-F238E27FC236}">
                  <a16:creationId xmlns:a16="http://schemas.microsoft.com/office/drawing/2014/main" id="{581D1761-C23A-1EF0-CED0-A928FCFA443A}"/>
                </a:ext>
              </a:extLst>
            </p:cNvPr>
            <p:cNvGrpSpPr/>
            <p:nvPr/>
          </p:nvGrpSpPr>
          <p:grpSpPr>
            <a:xfrm>
              <a:off x="1605902" y="3311153"/>
              <a:ext cx="851080" cy="384721"/>
              <a:chOff x="206292" y="2627965"/>
              <a:chExt cx="851080" cy="384721"/>
            </a:xfrm>
          </p:grpSpPr>
          <p:sp>
            <p:nvSpPr>
              <p:cNvPr id="104" name="矩形: 圆角 11">
                <a:extLst>
                  <a:ext uri="{FF2B5EF4-FFF2-40B4-BE49-F238E27FC236}">
                    <a16:creationId xmlns:a16="http://schemas.microsoft.com/office/drawing/2014/main" id="{A871063A-3618-F09E-0289-F6F824D3A24D}"/>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05" name="图形 104">
                <a:extLst>
                  <a:ext uri="{FF2B5EF4-FFF2-40B4-BE49-F238E27FC236}">
                    <a16:creationId xmlns:a16="http://schemas.microsoft.com/office/drawing/2014/main" id="{5EA3B4C8-E513-6A64-CDFC-A0488BA2A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362" y="2662732"/>
                <a:ext cx="315185" cy="315185"/>
              </a:xfrm>
              <a:prstGeom prst="rect">
                <a:avLst/>
              </a:prstGeom>
            </p:spPr>
          </p:pic>
          <p:pic>
            <p:nvPicPr>
              <p:cNvPr id="106" name="图形 105">
                <a:extLst>
                  <a:ext uri="{FF2B5EF4-FFF2-40B4-BE49-F238E27FC236}">
                    <a16:creationId xmlns:a16="http://schemas.microsoft.com/office/drawing/2014/main" id="{D1F4E0C7-14CB-B683-7665-3F512E3C43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grpSp>
          <p:nvGrpSpPr>
            <p:cNvPr id="114" name="组合 113">
              <a:extLst>
                <a:ext uri="{FF2B5EF4-FFF2-40B4-BE49-F238E27FC236}">
                  <a16:creationId xmlns:a16="http://schemas.microsoft.com/office/drawing/2014/main" id="{B629D271-5278-2D05-F75C-83416EE8F2CE}"/>
                </a:ext>
              </a:extLst>
            </p:cNvPr>
            <p:cNvGrpSpPr/>
            <p:nvPr/>
          </p:nvGrpSpPr>
          <p:grpSpPr>
            <a:xfrm>
              <a:off x="2907359" y="3311996"/>
              <a:ext cx="851080" cy="395427"/>
              <a:chOff x="2769235" y="3223055"/>
              <a:chExt cx="851080" cy="395427"/>
            </a:xfrm>
          </p:grpSpPr>
          <p:grpSp>
            <p:nvGrpSpPr>
              <p:cNvPr id="108" name="组合 107">
                <a:extLst>
                  <a:ext uri="{FF2B5EF4-FFF2-40B4-BE49-F238E27FC236}">
                    <a16:creationId xmlns:a16="http://schemas.microsoft.com/office/drawing/2014/main" id="{30CF0D56-8769-78EE-F241-0052BE850A6D}"/>
                  </a:ext>
                </a:extLst>
              </p:cNvPr>
              <p:cNvGrpSpPr/>
              <p:nvPr/>
            </p:nvGrpSpPr>
            <p:grpSpPr>
              <a:xfrm>
                <a:off x="2769235" y="3230694"/>
                <a:ext cx="851080" cy="384721"/>
                <a:chOff x="206292" y="2627965"/>
                <a:chExt cx="851080" cy="384721"/>
              </a:xfrm>
            </p:grpSpPr>
            <p:sp>
              <p:nvSpPr>
                <p:cNvPr id="109" name="矩形: 圆角 11">
                  <a:extLst>
                    <a:ext uri="{FF2B5EF4-FFF2-40B4-BE49-F238E27FC236}">
                      <a16:creationId xmlns:a16="http://schemas.microsoft.com/office/drawing/2014/main" id="{B635E3E2-B881-E38F-01DD-602135836D78}"/>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11" name="图形 110">
                  <a:extLst>
                    <a:ext uri="{FF2B5EF4-FFF2-40B4-BE49-F238E27FC236}">
                      <a16:creationId xmlns:a16="http://schemas.microsoft.com/office/drawing/2014/main" id="{416B763E-C911-2C88-AC17-52979C4D17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pic>
            <p:nvPicPr>
              <p:cNvPr id="112" name="图形 111">
                <a:extLst>
                  <a:ext uri="{FF2B5EF4-FFF2-40B4-BE49-F238E27FC236}">
                    <a16:creationId xmlns:a16="http://schemas.microsoft.com/office/drawing/2014/main" id="{EB2BE2FE-5EFF-F3B6-655C-B3E54448727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5021" y="3223055"/>
                <a:ext cx="395427" cy="395427"/>
              </a:xfrm>
              <a:prstGeom prst="rect">
                <a:avLst/>
              </a:prstGeom>
            </p:spPr>
          </p:pic>
        </p:grpSp>
        <p:sp>
          <p:nvSpPr>
            <p:cNvPr id="116" name="文本框 115">
              <a:extLst>
                <a:ext uri="{FF2B5EF4-FFF2-40B4-BE49-F238E27FC236}">
                  <a16:creationId xmlns:a16="http://schemas.microsoft.com/office/drawing/2014/main" id="{3FA7A498-A1DA-7BDD-49EE-85604AB0C5BC}"/>
                </a:ext>
              </a:extLst>
            </p:cNvPr>
            <p:cNvSpPr txBox="1"/>
            <p:nvPr/>
          </p:nvSpPr>
          <p:spPr>
            <a:xfrm>
              <a:off x="1256291" y="598963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Registration / Verification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8C30F8D3-801D-C7CA-A132-66EAC89D94FD}"/>
                </a:ext>
              </a:extLst>
            </p:cNvPr>
            <p:cNvSpPr txBox="1"/>
            <p:nvPr/>
          </p:nvSpPr>
          <p:spPr>
            <a:xfrm>
              <a:off x="4539209" y="5985841"/>
              <a:ext cx="3049454"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Consumption</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Establishment</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06519B00-70F8-9F85-5735-77CF90B2A9D7}"/>
                </a:ext>
              </a:extLst>
            </p:cNvPr>
            <p:cNvSpPr txBox="1"/>
            <p:nvPr/>
          </p:nvSpPr>
          <p:spPr>
            <a:xfrm>
              <a:off x="8004776" y="598584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Termination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grpSp>
          <p:nvGrpSpPr>
            <p:cNvPr id="122" name="组合 121">
              <a:extLst>
                <a:ext uri="{FF2B5EF4-FFF2-40B4-BE49-F238E27FC236}">
                  <a16:creationId xmlns:a16="http://schemas.microsoft.com/office/drawing/2014/main" id="{0E8E1D3F-9CE7-80C3-9235-67DFFC401187}"/>
                </a:ext>
              </a:extLst>
            </p:cNvPr>
            <p:cNvGrpSpPr/>
            <p:nvPr/>
          </p:nvGrpSpPr>
          <p:grpSpPr>
            <a:xfrm>
              <a:off x="1412775" y="4031876"/>
              <a:ext cx="2990525" cy="1489121"/>
              <a:chOff x="1381778" y="3954385"/>
              <a:chExt cx="2990525" cy="1489121"/>
            </a:xfrm>
          </p:grpSpPr>
          <p:grpSp>
            <p:nvGrpSpPr>
              <p:cNvPr id="12" name="Group 7">
                <a:extLst>
                  <a:ext uri="{FF2B5EF4-FFF2-40B4-BE49-F238E27FC236}">
                    <a16:creationId xmlns:a16="http://schemas.microsoft.com/office/drawing/2014/main" id="{C0A0C394-0203-8E71-E53D-993B77AC6FA1}"/>
                  </a:ext>
                </a:extLst>
              </p:cNvPr>
              <p:cNvGrpSpPr/>
              <p:nvPr/>
            </p:nvGrpSpPr>
            <p:grpSpPr>
              <a:xfrm>
                <a:off x="1382479" y="3954385"/>
                <a:ext cx="2989824" cy="1489121"/>
                <a:chOff x="1547140" y="3746108"/>
                <a:chExt cx="2989824" cy="1489121"/>
              </a:xfrm>
            </p:grpSpPr>
            <p:grpSp>
              <p:nvGrpSpPr>
                <p:cNvPr id="51" name="Group 29">
                  <a:extLst>
                    <a:ext uri="{FF2B5EF4-FFF2-40B4-BE49-F238E27FC236}">
                      <a16:creationId xmlns:a16="http://schemas.microsoft.com/office/drawing/2014/main" id="{EA928F53-9755-9B02-59FC-AEE1F83B8BCF}"/>
                    </a:ext>
                  </a:extLst>
                </p:cNvPr>
                <p:cNvGrpSpPr/>
                <p:nvPr/>
              </p:nvGrpSpPr>
              <p:grpSpPr>
                <a:xfrm>
                  <a:off x="1547141" y="3746108"/>
                  <a:ext cx="2582297" cy="307777"/>
                  <a:chOff x="1576890" y="3717351"/>
                  <a:chExt cx="2582297" cy="307777"/>
                </a:xfrm>
              </p:grpSpPr>
              <p:sp>
                <p:nvSpPr>
                  <p:cNvPr id="64" name="TextBox 26">
                    <a:extLst>
                      <a:ext uri="{FF2B5EF4-FFF2-40B4-BE49-F238E27FC236}">
                        <a16:creationId xmlns:a16="http://schemas.microsoft.com/office/drawing/2014/main" id="{6587BF44-F3D4-392F-DC2C-F96712074897}"/>
                      </a:ext>
                    </a:extLst>
                  </p:cNvPr>
                  <p:cNvSpPr txBox="1"/>
                  <p:nvPr/>
                </p:nvSpPr>
                <p:spPr>
                  <a:xfrm>
                    <a:off x="1816679" y="3717351"/>
                    <a:ext cx="2342508"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Prevents Identity Fraud</a:t>
                    </a:r>
                    <a:endPar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65" name="Freeform 124">
                    <a:extLst>
                      <a:ext uri="{FF2B5EF4-FFF2-40B4-BE49-F238E27FC236}">
                        <a16:creationId xmlns:a16="http://schemas.microsoft.com/office/drawing/2014/main" id="{703717C3-7CBF-B131-D6AD-D136357C11C8}"/>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52" name="Group 30">
                  <a:extLst>
                    <a:ext uri="{FF2B5EF4-FFF2-40B4-BE49-F238E27FC236}">
                      <a16:creationId xmlns:a16="http://schemas.microsoft.com/office/drawing/2014/main" id="{CBCF9074-03F8-076E-D785-D7E5730F0908}"/>
                    </a:ext>
                  </a:extLst>
                </p:cNvPr>
                <p:cNvGrpSpPr/>
                <p:nvPr/>
              </p:nvGrpSpPr>
              <p:grpSpPr>
                <a:xfrm>
                  <a:off x="1547140" y="4041444"/>
                  <a:ext cx="2989824" cy="523220"/>
                  <a:chOff x="1576890" y="3717351"/>
                  <a:chExt cx="2989824" cy="523220"/>
                </a:xfrm>
              </p:grpSpPr>
              <p:sp>
                <p:nvSpPr>
                  <p:cNvPr id="62" name="TextBox 31">
                    <a:extLst>
                      <a:ext uri="{FF2B5EF4-FFF2-40B4-BE49-F238E27FC236}">
                        <a16:creationId xmlns:a16="http://schemas.microsoft.com/office/drawing/2014/main" id="{24609465-12A6-D674-9B8D-777463E46E28}"/>
                      </a:ext>
                    </a:extLst>
                  </p:cNvPr>
                  <p:cNvSpPr txBox="1"/>
                  <p:nvPr/>
                </p:nvSpPr>
                <p:spPr>
                  <a:xfrm>
                    <a:off x="1816678" y="3717351"/>
                    <a:ext cx="2750036"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Complies With KYC/AML Regulations</a:t>
                    </a:r>
                  </a:p>
                </p:txBody>
              </p:sp>
              <p:sp>
                <p:nvSpPr>
                  <p:cNvPr id="63" name="Freeform 124">
                    <a:extLst>
                      <a:ext uri="{FF2B5EF4-FFF2-40B4-BE49-F238E27FC236}">
                        <a16:creationId xmlns:a16="http://schemas.microsoft.com/office/drawing/2014/main" id="{40109833-7B41-AB2A-0281-33D9D4744E9E}"/>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59" name="TextBox 37">
                  <a:extLst>
                    <a:ext uri="{FF2B5EF4-FFF2-40B4-BE49-F238E27FC236}">
                      <a16:creationId xmlns:a16="http://schemas.microsoft.com/office/drawing/2014/main" id="{D1047FEF-607F-83EB-B1F1-047C64A3B6D3}"/>
                    </a:ext>
                  </a:extLst>
                </p:cNvPr>
                <p:cNvSpPr txBox="1"/>
                <p:nvPr/>
              </p:nvSpPr>
              <p:spPr>
                <a:xfrm>
                  <a:off x="1786926" y="4632116"/>
                  <a:ext cx="234191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Secure Key Management</a:t>
                  </a:r>
                  <a:endParaRPr lang="en-US" dirty="0">
                    <a:latin typeface="Times New Roman" panose="02020603050405020304" pitchFamily="18" charset="0"/>
                    <a:cs typeface="Times New Roman" panose="02020603050405020304" pitchFamily="18" charset="0"/>
                    <a:sym typeface="+mn-lt"/>
                  </a:endParaRPr>
                </a:p>
              </p:txBody>
            </p:sp>
            <p:grpSp>
              <p:nvGrpSpPr>
                <p:cNvPr id="55" name="Group 46">
                  <a:extLst>
                    <a:ext uri="{FF2B5EF4-FFF2-40B4-BE49-F238E27FC236}">
                      <a16:creationId xmlns:a16="http://schemas.microsoft.com/office/drawing/2014/main" id="{8E16A1BB-A650-488E-D76B-B81394209312}"/>
                    </a:ext>
                  </a:extLst>
                </p:cNvPr>
                <p:cNvGrpSpPr/>
                <p:nvPr/>
              </p:nvGrpSpPr>
              <p:grpSpPr>
                <a:xfrm>
                  <a:off x="1566378" y="4927452"/>
                  <a:ext cx="2601766" cy="307777"/>
                  <a:chOff x="1566378" y="4888272"/>
                  <a:chExt cx="2601766" cy="307777"/>
                </a:xfrm>
              </p:grpSpPr>
              <p:sp>
                <p:nvSpPr>
                  <p:cNvPr id="56" name="TextBox 40">
                    <a:extLst>
                      <a:ext uri="{FF2B5EF4-FFF2-40B4-BE49-F238E27FC236}">
                        <a16:creationId xmlns:a16="http://schemas.microsoft.com/office/drawing/2014/main" id="{8A5196DA-D72F-9745-E800-7A505EA5DB3B}"/>
                      </a:ext>
                    </a:extLst>
                  </p:cNvPr>
                  <p:cNvSpPr txBox="1"/>
                  <p:nvPr/>
                </p:nvSpPr>
                <p:spPr>
                  <a:xfrm>
                    <a:off x="1786925" y="4888272"/>
                    <a:ext cx="2381219"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Fake User Sign-ups</a:t>
                    </a:r>
                    <a:endParaRPr lang="en-US" dirty="0">
                      <a:latin typeface="Times New Roman" panose="02020603050405020304" pitchFamily="18" charset="0"/>
                      <a:cs typeface="Times New Roman" panose="02020603050405020304" pitchFamily="18" charset="0"/>
                      <a:sym typeface="+mn-lt"/>
                    </a:endParaRPr>
                  </a:p>
                </p:txBody>
              </p:sp>
              <p:sp>
                <p:nvSpPr>
                  <p:cNvPr id="57" name="Freeform 125">
                    <a:extLst>
                      <a:ext uri="{FF2B5EF4-FFF2-40B4-BE49-F238E27FC236}">
                        <a16:creationId xmlns:a16="http://schemas.microsoft.com/office/drawing/2014/main" id="{2F559D84-3B2D-D0CA-08B7-7FB1FC2D8E18}"/>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19" name="Freeform 124">
                <a:extLst>
                  <a:ext uri="{FF2B5EF4-FFF2-40B4-BE49-F238E27FC236}">
                    <a16:creationId xmlns:a16="http://schemas.microsoft.com/office/drawing/2014/main" id="{932E06D1-A9E6-2C11-9697-00422E71219F}"/>
                  </a:ext>
                </a:extLst>
              </p:cNvPr>
              <p:cNvSpPr>
                <a:spLocks noEditPoints="1"/>
              </p:cNvSpPr>
              <p:nvPr/>
            </p:nvSpPr>
            <p:spPr bwMode="auto">
              <a:xfrm>
                <a:off x="1381778" y="495008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120" name="矩形 119">
              <a:extLst>
                <a:ext uri="{FF2B5EF4-FFF2-40B4-BE49-F238E27FC236}">
                  <a16:creationId xmlns:a16="http://schemas.microsoft.com/office/drawing/2014/main" id="{33C3D6D9-BC4E-E469-9ABF-2927FABFFAC7}"/>
                </a:ext>
              </a:extLst>
            </p:cNvPr>
            <p:cNvSpPr/>
            <p:nvPr/>
          </p:nvSpPr>
          <p:spPr>
            <a:xfrm>
              <a:off x="4779554" y="3325283"/>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First, Pay Later</a:t>
              </a:r>
            </a:p>
          </p:txBody>
        </p:sp>
        <p:sp>
          <p:nvSpPr>
            <p:cNvPr id="121" name="矩形 120">
              <a:extLst>
                <a:ext uri="{FF2B5EF4-FFF2-40B4-BE49-F238E27FC236}">
                  <a16:creationId xmlns:a16="http://schemas.microsoft.com/office/drawing/2014/main" id="{A67B0100-637B-4DEE-EE7B-3C2BE8BB3E57}"/>
                </a:ext>
              </a:extLst>
            </p:cNvPr>
            <p:cNvSpPr/>
            <p:nvPr/>
          </p:nvSpPr>
          <p:spPr>
            <a:xfrm>
              <a:off x="6126997" y="3325282"/>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Pay First, Use Later</a:t>
              </a:r>
            </a:p>
          </p:txBody>
        </p:sp>
        <p:grpSp>
          <p:nvGrpSpPr>
            <p:cNvPr id="123" name="Group 8">
              <a:extLst>
                <a:ext uri="{FF2B5EF4-FFF2-40B4-BE49-F238E27FC236}">
                  <a16:creationId xmlns:a16="http://schemas.microsoft.com/office/drawing/2014/main" id="{5A7934BD-3E9F-3DB8-C84A-3676A54736EA}"/>
                </a:ext>
              </a:extLst>
            </p:cNvPr>
            <p:cNvGrpSpPr/>
            <p:nvPr/>
          </p:nvGrpSpPr>
          <p:grpSpPr>
            <a:xfrm>
              <a:off x="8172837" y="4031876"/>
              <a:ext cx="3010666" cy="1704564"/>
              <a:chOff x="4946294" y="3746108"/>
              <a:chExt cx="3010666" cy="1704564"/>
            </a:xfrm>
          </p:grpSpPr>
          <p:grpSp>
            <p:nvGrpSpPr>
              <p:cNvPr id="124" name="Group 61">
                <a:extLst>
                  <a:ext uri="{FF2B5EF4-FFF2-40B4-BE49-F238E27FC236}">
                    <a16:creationId xmlns:a16="http://schemas.microsoft.com/office/drawing/2014/main" id="{CD81631E-B562-066E-4936-EC27B8D85299}"/>
                  </a:ext>
                </a:extLst>
              </p:cNvPr>
              <p:cNvGrpSpPr/>
              <p:nvPr/>
            </p:nvGrpSpPr>
            <p:grpSpPr>
              <a:xfrm>
                <a:off x="4946995" y="3746108"/>
                <a:ext cx="3009965" cy="307777"/>
                <a:chOff x="1576890" y="3717351"/>
                <a:chExt cx="3009965" cy="307777"/>
              </a:xfrm>
            </p:grpSpPr>
            <p:sp>
              <p:nvSpPr>
                <p:cNvPr id="137" name="TextBox 62">
                  <a:extLst>
                    <a:ext uri="{FF2B5EF4-FFF2-40B4-BE49-F238E27FC236}">
                      <a16:creationId xmlns:a16="http://schemas.microsoft.com/office/drawing/2014/main" id="{60D99284-86F5-E5D6-FE92-A7D7F09976A8}"/>
                    </a:ext>
                  </a:extLst>
                </p:cNvPr>
                <p:cNvSpPr txBox="1"/>
                <p:nvPr/>
              </p:nvSpPr>
              <p:spPr>
                <a:xfrm>
                  <a:off x="1816678" y="3717351"/>
                  <a:ext cx="277017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Transparent Rules &amp; Risk control</a:t>
                  </a:r>
                  <a:endParaRPr lang="en-US" sz="1400" dirty="0">
                    <a:latin typeface="Times New Roman" panose="02020603050405020304" pitchFamily="18" charset="0"/>
                    <a:cs typeface="Times New Roman" panose="02020603050405020304" pitchFamily="18" charset="0"/>
                    <a:sym typeface="+mn-lt"/>
                  </a:endParaRPr>
                </a:p>
              </p:txBody>
            </p:sp>
            <p:sp>
              <p:nvSpPr>
                <p:cNvPr id="138" name="Freeform 124">
                  <a:extLst>
                    <a:ext uri="{FF2B5EF4-FFF2-40B4-BE49-F238E27FC236}">
                      <a16:creationId xmlns:a16="http://schemas.microsoft.com/office/drawing/2014/main" id="{37733011-7CB5-FD54-A7F1-0090C74DB327}"/>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5" name="Group 64">
                <a:extLst>
                  <a:ext uri="{FF2B5EF4-FFF2-40B4-BE49-F238E27FC236}">
                    <a16:creationId xmlns:a16="http://schemas.microsoft.com/office/drawing/2014/main" id="{5E9E21C9-1AB4-0A77-6BF2-EFD150EE21D9}"/>
                  </a:ext>
                </a:extLst>
              </p:cNvPr>
              <p:cNvGrpSpPr/>
              <p:nvPr/>
            </p:nvGrpSpPr>
            <p:grpSpPr>
              <a:xfrm>
                <a:off x="4946994" y="4041444"/>
                <a:ext cx="2627029" cy="307777"/>
                <a:chOff x="1576890" y="3717351"/>
                <a:chExt cx="2627029" cy="307777"/>
              </a:xfrm>
            </p:grpSpPr>
            <p:sp>
              <p:nvSpPr>
                <p:cNvPr id="135" name="TextBox 65">
                  <a:extLst>
                    <a:ext uri="{FF2B5EF4-FFF2-40B4-BE49-F238E27FC236}">
                      <a16:creationId xmlns:a16="http://schemas.microsoft.com/office/drawing/2014/main" id="{E92FED94-A813-F5C7-81DF-347CAF62EA17}"/>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Automated Enforcement</a:t>
                  </a:r>
                  <a:endParaRPr lang="en-US" sz="1400" dirty="0">
                    <a:latin typeface="Times New Roman" panose="02020603050405020304" pitchFamily="18" charset="0"/>
                    <a:cs typeface="Times New Roman" panose="02020603050405020304" pitchFamily="18" charset="0"/>
                    <a:sym typeface="+mn-lt"/>
                  </a:endParaRPr>
                </a:p>
              </p:txBody>
            </p:sp>
            <p:sp>
              <p:nvSpPr>
                <p:cNvPr id="136" name="Freeform 124">
                  <a:extLst>
                    <a:ext uri="{FF2B5EF4-FFF2-40B4-BE49-F238E27FC236}">
                      <a16:creationId xmlns:a16="http://schemas.microsoft.com/office/drawing/2014/main" id="{3081BB39-9D8E-2E41-BCEE-65952B5F5BE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6" name="Group 67">
                <a:extLst>
                  <a:ext uri="{FF2B5EF4-FFF2-40B4-BE49-F238E27FC236}">
                    <a16:creationId xmlns:a16="http://schemas.microsoft.com/office/drawing/2014/main" id="{07EB891B-4663-691F-940D-00A7C4F839C9}"/>
                  </a:ext>
                </a:extLst>
              </p:cNvPr>
              <p:cNvGrpSpPr/>
              <p:nvPr/>
            </p:nvGrpSpPr>
            <p:grpSpPr>
              <a:xfrm>
                <a:off x="4946993" y="4336780"/>
                <a:ext cx="2627029" cy="307777"/>
                <a:chOff x="1576890" y="3717351"/>
                <a:chExt cx="2627029" cy="307777"/>
              </a:xfrm>
            </p:grpSpPr>
            <p:sp>
              <p:nvSpPr>
                <p:cNvPr id="133" name="TextBox 68">
                  <a:extLst>
                    <a:ext uri="{FF2B5EF4-FFF2-40B4-BE49-F238E27FC236}">
                      <a16:creationId xmlns:a16="http://schemas.microsoft.com/office/drawing/2014/main" id="{3D43300E-889B-8D2A-BC68-DD4EB97A4444}"/>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Real Accountability</a:t>
                  </a:r>
                  <a:endParaRPr lang="en-US" sz="1400" dirty="0">
                    <a:latin typeface="Times New Roman" panose="02020603050405020304" pitchFamily="18" charset="0"/>
                    <a:cs typeface="Times New Roman" panose="02020603050405020304" pitchFamily="18" charset="0"/>
                    <a:sym typeface="+mn-lt"/>
                  </a:endParaRPr>
                </a:p>
              </p:txBody>
            </p:sp>
            <p:sp>
              <p:nvSpPr>
                <p:cNvPr id="134" name="Freeform 124">
                  <a:extLst>
                    <a:ext uri="{FF2B5EF4-FFF2-40B4-BE49-F238E27FC236}">
                      <a16:creationId xmlns:a16="http://schemas.microsoft.com/office/drawing/2014/main" id="{1B3C41AF-8D74-8D25-234A-785B6C9063B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7" name="Group 73">
                <a:extLst>
                  <a:ext uri="{FF2B5EF4-FFF2-40B4-BE49-F238E27FC236}">
                    <a16:creationId xmlns:a16="http://schemas.microsoft.com/office/drawing/2014/main" id="{3EAD2B10-F0D1-9FA0-5974-9620A7C6106F}"/>
                  </a:ext>
                </a:extLst>
              </p:cNvPr>
              <p:cNvGrpSpPr/>
              <p:nvPr/>
            </p:nvGrpSpPr>
            <p:grpSpPr>
              <a:xfrm>
                <a:off x="4966232" y="4927452"/>
                <a:ext cx="2563162" cy="523220"/>
                <a:chOff x="1566378" y="4888272"/>
                <a:chExt cx="2563162" cy="523220"/>
              </a:xfrm>
            </p:grpSpPr>
            <p:sp>
              <p:nvSpPr>
                <p:cNvPr id="131" name="TextBox 74">
                  <a:extLst>
                    <a:ext uri="{FF2B5EF4-FFF2-40B4-BE49-F238E27FC236}">
                      <a16:creationId xmlns:a16="http://schemas.microsoft.com/office/drawing/2014/main" id="{D525A738-346A-CD1C-4230-607AA9D201B1}"/>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Delayed or Biased Penalty Decision</a:t>
                  </a:r>
                  <a:endParaRPr lang="en-US" sz="1400" dirty="0">
                    <a:latin typeface="Times New Roman" panose="02020603050405020304" pitchFamily="18" charset="0"/>
                    <a:cs typeface="Times New Roman" panose="02020603050405020304" pitchFamily="18" charset="0"/>
                    <a:sym typeface="+mn-lt"/>
                  </a:endParaRPr>
                </a:p>
              </p:txBody>
            </p:sp>
            <p:sp>
              <p:nvSpPr>
                <p:cNvPr id="132" name="Freeform 125">
                  <a:extLst>
                    <a:ext uri="{FF2B5EF4-FFF2-40B4-BE49-F238E27FC236}">
                      <a16:creationId xmlns:a16="http://schemas.microsoft.com/office/drawing/2014/main" id="{4B0C88AF-7C06-AEC1-86F1-E92CBBC02AFD}"/>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8" name="Group 108">
                <a:extLst>
                  <a:ext uri="{FF2B5EF4-FFF2-40B4-BE49-F238E27FC236}">
                    <a16:creationId xmlns:a16="http://schemas.microsoft.com/office/drawing/2014/main" id="{3EEB7599-94E3-2BB5-BBCF-DC74BFC26A2D}"/>
                  </a:ext>
                </a:extLst>
              </p:cNvPr>
              <p:cNvGrpSpPr/>
              <p:nvPr/>
            </p:nvGrpSpPr>
            <p:grpSpPr>
              <a:xfrm>
                <a:off x="4946294" y="4632116"/>
                <a:ext cx="2583103" cy="307777"/>
                <a:chOff x="4946294" y="4632116"/>
                <a:chExt cx="2583103" cy="307777"/>
              </a:xfrm>
            </p:grpSpPr>
            <p:sp>
              <p:nvSpPr>
                <p:cNvPr id="129" name="TextBox 72">
                  <a:extLst>
                    <a:ext uri="{FF2B5EF4-FFF2-40B4-BE49-F238E27FC236}">
                      <a16:creationId xmlns:a16="http://schemas.microsoft.com/office/drawing/2014/main" id="{C067EBBD-5590-8277-F588-EF3A640D9535}"/>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Governs</a:t>
                  </a:r>
                </a:p>
              </p:txBody>
            </p:sp>
            <p:sp>
              <p:nvSpPr>
                <p:cNvPr id="130" name="Freeform 124">
                  <a:extLst>
                    <a:ext uri="{FF2B5EF4-FFF2-40B4-BE49-F238E27FC236}">
                      <a16:creationId xmlns:a16="http://schemas.microsoft.com/office/drawing/2014/main" id="{93ABEA45-99D1-8B1A-7487-8D488D2D9523}"/>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39" name="文本框 138">
              <a:extLst>
                <a:ext uri="{FF2B5EF4-FFF2-40B4-BE49-F238E27FC236}">
                  <a16:creationId xmlns:a16="http://schemas.microsoft.com/office/drawing/2014/main" id="{E9E47940-3C0A-6D83-87A5-45A5DB93E8CB}"/>
                </a:ext>
              </a:extLst>
            </p:cNvPr>
            <p:cNvSpPr txBox="1"/>
            <p:nvPr/>
          </p:nvSpPr>
          <p:spPr>
            <a:xfrm>
              <a:off x="8192775" y="3419004"/>
              <a:ext cx="685973" cy="338554"/>
            </a:xfrm>
            <a:prstGeom prst="rect">
              <a:avLst/>
            </a:prstGeom>
            <a:noFill/>
          </p:spPr>
          <p:txBody>
            <a:bodyPr wrap="square">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Fines</a:t>
              </a:r>
            </a:p>
          </p:txBody>
        </p:sp>
        <p:pic>
          <p:nvPicPr>
            <p:cNvPr id="140" name="图形 139">
              <a:extLst>
                <a:ext uri="{FF2B5EF4-FFF2-40B4-BE49-F238E27FC236}">
                  <a16:creationId xmlns:a16="http://schemas.microsoft.com/office/drawing/2014/main" id="{30A3E4E5-D528-F466-A2F7-C7525C19FF4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17357" y="3468199"/>
              <a:ext cx="262293" cy="262293"/>
            </a:xfrm>
            <a:prstGeom prst="rect">
              <a:avLst/>
            </a:prstGeom>
          </p:spPr>
        </p:pic>
        <p:sp>
          <p:nvSpPr>
            <p:cNvPr id="152" name="矩形 151">
              <a:extLst>
                <a:ext uri="{FF2B5EF4-FFF2-40B4-BE49-F238E27FC236}">
                  <a16:creationId xmlns:a16="http://schemas.microsoft.com/office/drawing/2014/main" id="{9ADADBF1-FC2C-B90F-B32A-6E31AA352959}"/>
                </a:ext>
              </a:extLst>
            </p:cNvPr>
            <p:cNvSpPr/>
            <p:nvPr/>
          </p:nvSpPr>
          <p:spPr>
            <a:xfrm>
              <a:off x="9280850" y="3346999"/>
              <a:ext cx="1366942" cy="496187"/>
            </a:xfrm>
            <a:prstGeom prst="rect">
              <a:avLst/>
            </a:prstGeom>
            <a:solidFill>
              <a:schemeClr val="tx2"/>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Government /</a:t>
              </a:r>
            </a:p>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Majority Voting</a:t>
              </a:r>
            </a:p>
          </p:txBody>
        </p:sp>
      </p:grpSp>
      <p:sp>
        <p:nvSpPr>
          <p:cNvPr id="153" name="文本框 152">
            <a:extLst>
              <a:ext uri="{FF2B5EF4-FFF2-40B4-BE49-F238E27FC236}">
                <a16:creationId xmlns:a16="http://schemas.microsoft.com/office/drawing/2014/main" id="{8188F8B1-D343-E6DD-1E94-AFDBB4475CF1}"/>
              </a:ext>
            </a:extLst>
          </p:cNvPr>
          <p:cNvSpPr txBox="1"/>
          <p:nvPr/>
        </p:nvSpPr>
        <p:spPr>
          <a:xfrm>
            <a:off x="1119533" y="910860"/>
            <a:ext cx="2033442" cy="400110"/>
          </a:xfrm>
          <a:prstGeom prst="rect">
            <a:avLst/>
          </a:prstGeom>
          <a:noFill/>
        </p:spPr>
        <p:txBody>
          <a:bodyPr wrap="none" rtlCol="0">
            <a:spAutoFit/>
          </a:bodyPr>
          <a:lstStyle/>
          <a:p>
            <a:r>
              <a:rPr kumimoji="1" lang="en-US" altLang="zh-CN" sz="2000" b="1" i="1" dirty="0">
                <a:latin typeface="Times New Roman" panose="02020603050405020304" pitchFamily="18" charset="0"/>
                <a:cs typeface="Times New Roman" panose="02020603050405020304" pitchFamily="18" charset="0"/>
              </a:rPr>
              <a:t>Key</a:t>
            </a:r>
            <a:r>
              <a:rPr kumimoji="1" lang="zh-CN" altLang="en-US" sz="2000" b="1" i="1" dirty="0">
                <a:latin typeface="Times New Roman" panose="02020603050405020304" pitchFamily="18" charset="0"/>
                <a:cs typeface="Times New Roman" panose="02020603050405020304" pitchFamily="18" charset="0"/>
              </a:rPr>
              <a:t> </a:t>
            </a:r>
            <a:r>
              <a:rPr kumimoji="1" lang="en-US" altLang="zh-CN" sz="2000" b="1" i="1" dirty="0">
                <a:latin typeface="Times New Roman" panose="02020603050405020304" pitchFamily="18" charset="0"/>
                <a:cs typeface="Times New Roman" panose="02020603050405020304" pitchFamily="18" charset="0"/>
              </a:rPr>
              <a:t>Technologies</a:t>
            </a:r>
            <a:endParaRPr kumimoji="1" lang="zh-CN" alt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9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C3927C15-3243-2178-AFBA-A2DAB014039F}"/>
              </a:ext>
            </a:extLst>
          </p:cNvPr>
          <p:cNvSpPr>
            <a:spLocks noGrp="1"/>
          </p:cNvSpPr>
          <p:nvPr>
            <p:ph type="body" sz="quarter" idx="10"/>
          </p:nvPr>
        </p:nvSpPr>
        <p:spPr/>
        <p:txBody>
          <a:bodyPr/>
          <a:lstStyle/>
          <a:p>
            <a:r>
              <a:rPr lang="en-US" altLang="zh-CN" dirty="0"/>
              <a:t>IV. Purpose &amp; Impact · Who Benefits?</a:t>
            </a:r>
            <a:endParaRPr lang="zh-CN" altLang="en-US" dirty="0"/>
          </a:p>
        </p:txBody>
      </p:sp>
      <p:graphicFrame>
        <p:nvGraphicFramePr>
          <p:cNvPr id="40" name="图示 100">
            <a:extLst>
              <a:ext uri="{FF2B5EF4-FFF2-40B4-BE49-F238E27FC236}">
                <a16:creationId xmlns:a16="http://schemas.microsoft.com/office/drawing/2014/main" id="{0D4E411E-4855-077F-E8A9-8C69943FBC00}"/>
              </a:ext>
            </a:extLst>
          </p:cNvPr>
          <p:cNvGraphicFramePr/>
          <p:nvPr>
            <p:extLst>
              <p:ext uri="{D42A27DB-BD31-4B8C-83A1-F6EECF244321}">
                <p14:modId xmlns:p14="http://schemas.microsoft.com/office/powerpoint/2010/main" val="2549334348"/>
              </p:ext>
            </p:extLst>
          </p:nvPr>
        </p:nvGraphicFramePr>
        <p:xfrm>
          <a:off x="1309057" y="1086020"/>
          <a:ext cx="9554881" cy="4442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组合 18">
            <a:extLst>
              <a:ext uri="{FF2B5EF4-FFF2-40B4-BE49-F238E27FC236}">
                <a16:creationId xmlns:a16="http://schemas.microsoft.com/office/drawing/2014/main" id="{0E715B75-F92E-F261-9FB1-F28431661D7D}"/>
              </a:ext>
            </a:extLst>
          </p:cNvPr>
          <p:cNvGrpSpPr/>
          <p:nvPr/>
        </p:nvGrpSpPr>
        <p:grpSpPr>
          <a:xfrm>
            <a:off x="6931483" y="1462140"/>
            <a:ext cx="1331338" cy="1488594"/>
            <a:chOff x="5430330" y="1646122"/>
            <a:chExt cx="1331339" cy="1488594"/>
          </a:xfrm>
        </p:grpSpPr>
        <p:grpSp>
          <p:nvGrpSpPr>
            <p:cNvPr id="20" name="Group 63">
              <a:extLst>
                <a:ext uri="{FF2B5EF4-FFF2-40B4-BE49-F238E27FC236}">
                  <a16:creationId xmlns:a16="http://schemas.microsoft.com/office/drawing/2014/main" id="{3EFAECAF-E5B8-030E-1C08-8DDCDBF6713A}"/>
                </a:ext>
              </a:extLst>
            </p:cNvPr>
            <p:cNvGrpSpPr/>
            <p:nvPr/>
          </p:nvGrpSpPr>
          <p:grpSpPr>
            <a:xfrm>
              <a:off x="5430330" y="1646122"/>
              <a:ext cx="1331339" cy="1488594"/>
              <a:chOff x="5570123" y="2183121"/>
              <a:chExt cx="1563123" cy="1563123"/>
            </a:xfrm>
          </p:grpSpPr>
          <p:sp>
            <p:nvSpPr>
              <p:cNvPr id="22" name="Rectangle: Rounded Corners 60">
                <a:extLst>
                  <a:ext uri="{FF2B5EF4-FFF2-40B4-BE49-F238E27FC236}">
                    <a16:creationId xmlns:a16="http://schemas.microsoft.com/office/drawing/2014/main" id="{A42CC6EA-7306-547C-7072-C8779A9B131C}"/>
                  </a:ext>
                </a:extLst>
              </p:cNvPr>
              <p:cNvSpPr/>
              <p:nvPr/>
            </p:nvSpPr>
            <p:spPr>
              <a:xfrm>
                <a:off x="5570123" y="2183121"/>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sym typeface="+mn-lt"/>
                </a:endParaRPr>
              </a:p>
            </p:txBody>
          </p:sp>
          <p:sp>
            <p:nvSpPr>
              <p:cNvPr id="23" name="TextBox 195">
                <a:extLst>
                  <a:ext uri="{FF2B5EF4-FFF2-40B4-BE49-F238E27FC236}">
                    <a16:creationId xmlns:a16="http://schemas.microsoft.com/office/drawing/2014/main" id="{CD1D82F6-085E-31D5-979D-A4F69CAEC731}"/>
                  </a:ext>
                </a:extLst>
              </p:cNvPr>
              <p:cNvSpPr txBox="1"/>
              <p:nvPr/>
            </p:nvSpPr>
            <p:spPr>
              <a:xfrm>
                <a:off x="5773527" y="3197098"/>
                <a:ext cx="1111689" cy="387823"/>
              </a:xfrm>
              <a:prstGeom prst="rect">
                <a:avLst/>
              </a:prstGeom>
              <a:noFill/>
            </p:spPr>
            <p:txBody>
              <a:bodyPr wrap="square" rtlCol="0">
                <a:spAutoFit/>
              </a:bodyPr>
              <a:lstStyle/>
              <a:p>
                <a:pPr algn="ctr"/>
                <a:r>
                  <a:rPr lang="en-US" b="1" dirty="0">
                    <a:solidFill>
                      <a:schemeClr val="accent4">
                        <a:lumMod val="75000"/>
                      </a:schemeClr>
                    </a:solidFill>
                    <a:latin typeface="Times New Roman" panose="02020603050405020304" pitchFamily="18" charset="0"/>
                    <a:cs typeface="Times New Roman" panose="02020603050405020304" pitchFamily="18" charset="0"/>
                    <a:sym typeface="+mn-lt"/>
                  </a:rPr>
                  <a:t>User</a:t>
                </a:r>
              </a:p>
            </p:txBody>
          </p:sp>
        </p:grpSp>
        <p:pic>
          <p:nvPicPr>
            <p:cNvPr id="21" name="图形 20">
              <a:extLst>
                <a:ext uri="{FF2B5EF4-FFF2-40B4-BE49-F238E27FC236}">
                  <a16:creationId xmlns:a16="http://schemas.microsoft.com/office/drawing/2014/main" id="{8562770B-01C6-0364-9DE7-D685D2D5DF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6068" y="2018053"/>
              <a:ext cx="561854" cy="561854"/>
            </a:xfrm>
            <a:prstGeom prst="rect">
              <a:avLst/>
            </a:prstGeom>
          </p:spPr>
        </p:pic>
      </p:grpSp>
      <p:grpSp>
        <p:nvGrpSpPr>
          <p:cNvPr id="24" name="组合 23">
            <a:extLst>
              <a:ext uri="{FF2B5EF4-FFF2-40B4-BE49-F238E27FC236}">
                <a16:creationId xmlns:a16="http://schemas.microsoft.com/office/drawing/2014/main" id="{2A01B008-6FD7-5558-D339-6211FEA7D1B7}"/>
              </a:ext>
            </a:extLst>
          </p:cNvPr>
          <p:cNvGrpSpPr/>
          <p:nvPr/>
        </p:nvGrpSpPr>
        <p:grpSpPr>
          <a:xfrm>
            <a:off x="3879178" y="1462140"/>
            <a:ext cx="1465663" cy="1488594"/>
            <a:chOff x="2440132" y="3846182"/>
            <a:chExt cx="1465663" cy="1488594"/>
          </a:xfrm>
        </p:grpSpPr>
        <p:grpSp>
          <p:nvGrpSpPr>
            <p:cNvPr id="25" name="Group 63">
              <a:extLst>
                <a:ext uri="{FF2B5EF4-FFF2-40B4-BE49-F238E27FC236}">
                  <a16:creationId xmlns:a16="http://schemas.microsoft.com/office/drawing/2014/main" id="{7B4E2609-2C0C-E081-3565-88815543EB95}"/>
                </a:ext>
              </a:extLst>
            </p:cNvPr>
            <p:cNvGrpSpPr/>
            <p:nvPr/>
          </p:nvGrpSpPr>
          <p:grpSpPr>
            <a:xfrm>
              <a:off x="2440132" y="3846182"/>
              <a:ext cx="1465663" cy="1488594"/>
              <a:chOff x="5489098" y="2183121"/>
              <a:chExt cx="1720832" cy="1563123"/>
            </a:xfrm>
          </p:grpSpPr>
          <p:sp>
            <p:nvSpPr>
              <p:cNvPr id="27" name="Rectangle: Rounded Corners 60">
                <a:extLst>
                  <a:ext uri="{FF2B5EF4-FFF2-40B4-BE49-F238E27FC236}">
                    <a16:creationId xmlns:a16="http://schemas.microsoft.com/office/drawing/2014/main" id="{005850C5-4C58-B8C9-C210-C26928DB9BDE}"/>
                  </a:ext>
                </a:extLst>
              </p:cNvPr>
              <p:cNvSpPr/>
              <p:nvPr/>
            </p:nvSpPr>
            <p:spPr>
              <a:xfrm>
                <a:off x="5570123" y="2183121"/>
                <a:ext cx="1563122"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sym typeface="+mn-lt"/>
                </a:endParaRPr>
              </a:p>
            </p:txBody>
          </p:sp>
          <p:sp>
            <p:nvSpPr>
              <p:cNvPr id="28" name="TextBox 195">
                <a:extLst>
                  <a:ext uri="{FF2B5EF4-FFF2-40B4-BE49-F238E27FC236}">
                    <a16:creationId xmlns:a16="http://schemas.microsoft.com/office/drawing/2014/main" id="{C6549EC0-1BA8-0D43-FE5B-FF2B06348B57}"/>
                  </a:ext>
                </a:extLst>
              </p:cNvPr>
              <p:cNvSpPr txBox="1"/>
              <p:nvPr/>
            </p:nvSpPr>
            <p:spPr>
              <a:xfrm>
                <a:off x="5489098" y="3276374"/>
                <a:ext cx="1720832" cy="387823"/>
              </a:xfrm>
              <a:prstGeom prst="rect">
                <a:avLst/>
              </a:prstGeom>
              <a:noFill/>
            </p:spPr>
            <p:txBody>
              <a:bodyPr wrap="square" rtlCol="0">
                <a:spAutoFit/>
              </a:bodyPr>
              <a:lstStyle/>
              <a:p>
                <a:pPr algn="ctr"/>
                <a:r>
                  <a:rPr lang="en-US" b="1" dirty="0">
                    <a:solidFill>
                      <a:schemeClr val="tx2">
                        <a:lumMod val="60000"/>
                        <a:lumOff val="40000"/>
                      </a:schemeClr>
                    </a:solidFill>
                    <a:latin typeface="Times New Roman" panose="02020603050405020304" pitchFamily="18" charset="0"/>
                    <a:cs typeface="Times New Roman" panose="02020603050405020304" pitchFamily="18" charset="0"/>
                    <a:sym typeface="+mn-lt"/>
                  </a:rPr>
                  <a:t>Merchants</a:t>
                </a:r>
              </a:p>
            </p:txBody>
          </p:sp>
        </p:grpSp>
        <p:pic>
          <p:nvPicPr>
            <p:cNvPr id="26" name="图形 25">
              <a:extLst>
                <a:ext uri="{FF2B5EF4-FFF2-40B4-BE49-F238E27FC236}">
                  <a16:creationId xmlns:a16="http://schemas.microsoft.com/office/drawing/2014/main" id="{7137CA87-830B-3FF5-B7AA-C9E21E6696D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1604" y="4124588"/>
              <a:ext cx="762721" cy="762721"/>
            </a:xfrm>
            <a:prstGeom prst="rect">
              <a:avLst/>
            </a:prstGeom>
          </p:spPr>
        </p:pic>
      </p:grpSp>
      <p:grpSp>
        <p:nvGrpSpPr>
          <p:cNvPr id="29" name="组合 28">
            <a:extLst>
              <a:ext uri="{FF2B5EF4-FFF2-40B4-BE49-F238E27FC236}">
                <a16:creationId xmlns:a16="http://schemas.microsoft.com/office/drawing/2014/main" id="{0E7731D1-ECEF-21EB-8985-C6880324DD19}"/>
              </a:ext>
            </a:extLst>
          </p:cNvPr>
          <p:cNvGrpSpPr/>
          <p:nvPr/>
        </p:nvGrpSpPr>
        <p:grpSpPr>
          <a:xfrm>
            <a:off x="5420827" y="3866042"/>
            <a:ext cx="1331340" cy="1488594"/>
            <a:chOff x="8928607" y="3846182"/>
            <a:chExt cx="1331340" cy="1488594"/>
          </a:xfrm>
        </p:grpSpPr>
        <p:grpSp>
          <p:nvGrpSpPr>
            <p:cNvPr id="30" name="Group 62">
              <a:extLst>
                <a:ext uri="{FF2B5EF4-FFF2-40B4-BE49-F238E27FC236}">
                  <a16:creationId xmlns:a16="http://schemas.microsoft.com/office/drawing/2014/main" id="{F4B4D651-CB50-5F4A-09F7-6B52B56461E3}"/>
                </a:ext>
              </a:extLst>
            </p:cNvPr>
            <p:cNvGrpSpPr/>
            <p:nvPr/>
          </p:nvGrpSpPr>
          <p:grpSpPr>
            <a:xfrm>
              <a:off x="8928607" y="3846182"/>
              <a:ext cx="1331340" cy="1488594"/>
              <a:chOff x="5570123" y="4057720"/>
              <a:chExt cx="1563125" cy="1563123"/>
            </a:xfrm>
          </p:grpSpPr>
          <p:sp>
            <p:nvSpPr>
              <p:cNvPr id="32" name="Rectangle: Rounded Corners 188">
                <a:extLst>
                  <a:ext uri="{FF2B5EF4-FFF2-40B4-BE49-F238E27FC236}">
                    <a16:creationId xmlns:a16="http://schemas.microsoft.com/office/drawing/2014/main" id="{2B7F820E-34DE-CF9C-A18C-4F88E20D4A0F}"/>
                  </a:ext>
                </a:extLst>
              </p:cNvPr>
              <p:cNvSpPr/>
              <p:nvPr/>
            </p:nvSpPr>
            <p:spPr>
              <a:xfrm>
                <a:off x="5570123" y="4057720"/>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Times New Roman" panose="02020603050405020304" pitchFamily="18" charset="0"/>
                  <a:cs typeface="Times New Roman" panose="02020603050405020304" pitchFamily="18" charset="0"/>
                  <a:sym typeface="+mn-lt"/>
                </a:endParaRPr>
              </a:p>
            </p:txBody>
          </p:sp>
          <p:sp>
            <p:nvSpPr>
              <p:cNvPr id="33" name="TextBox 190">
                <a:extLst>
                  <a:ext uri="{FF2B5EF4-FFF2-40B4-BE49-F238E27FC236}">
                    <a16:creationId xmlns:a16="http://schemas.microsoft.com/office/drawing/2014/main" id="{84AF2365-C43F-E552-576A-5F3EBF855D4B}"/>
                  </a:ext>
                </a:extLst>
              </p:cNvPr>
              <p:cNvSpPr txBox="1"/>
              <p:nvPr/>
            </p:nvSpPr>
            <p:spPr>
              <a:xfrm>
                <a:off x="5570123" y="5198545"/>
                <a:ext cx="1563125" cy="387823"/>
              </a:xfrm>
              <a:prstGeom prst="rect">
                <a:avLst/>
              </a:prstGeom>
              <a:noFill/>
            </p:spPr>
            <p:txBody>
              <a:bodyPr wrap="square" rtlCol="0">
                <a:spAutoFit/>
              </a:bodyPr>
              <a:lstStyle/>
              <a:p>
                <a:pPr algn="ctr"/>
                <a:r>
                  <a:rPr lang="en-US" b="1" dirty="0">
                    <a:solidFill>
                      <a:schemeClr val="accent2">
                        <a:lumMod val="60000"/>
                        <a:lumOff val="40000"/>
                      </a:schemeClr>
                    </a:solidFill>
                    <a:latin typeface="Times New Roman" panose="02020603050405020304" pitchFamily="18" charset="0"/>
                    <a:cs typeface="Times New Roman" panose="02020603050405020304" pitchFamily="18" charset="0"/>
                    <a:sym typeface="+mn-lt"/>
                  </a:rPr>
                  <a:t>Society</a:t>
                </a:r>
              </a:p>
            </p:txBody>
          </p:sp>
        </p:grpSp>
        <p:pic>
          <p:nvPicPr>
            <p:cNvPr id="31" name="图形 30" descr="人群">
              <a:extLst>
                <a:ext uri="{FF2B5EF4-FFF2-40B4-BE49-F238E27FC236}">
                  <a16:creationId xmlns:a16="http://schemas.microsoft.com/office/drawing/2014/main" id="{AC3EB8CB-E8E6-7014-F427-5A77DD7DD1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4226" y="4114903"/>
              <a:ext cx="782093" cy="782093"/>
            </a:xfrm>
            <a:prstGeom prst="rect">
              <a:avLst/>
            </a:prstGeom>
          </p:spPr>
        </p:pic>
      </p:grpSp>
      <p:pic>
        <p:nvPicPr>
          <p:cNvPr id="1026" name="Picture 2" descr="equality, fair, honestly, justice, law ">
            <a:extLst>
              <a:ext uri="{FF2B5EF4-FFF2-40B4-BE49-F238E27FC236}">
                <a16:creationId xmlns:a16="http://schemas.microsoft.com/office/drawing/2014/main" id="{2213D89E-BB93-578E-12F2-C9F55E359B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5394" y="5975861"/>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cal, area, network, connection, system ">
            <a:extLst>
              <a:ext uri="{FF2B5EF4-FFF2-40B4-BE49-F238E27FC236}">
                <a16:creationId xmlns:a16="http://schemas.microsoft.com/office/drawing/2014/main" id="{5F7BE608-F820-3DB9-3076-7F3219244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155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ide, comply, obey, uphold, heed, rules, regulations, respect, laws ">
            <a:extLst>
              <a:ext uri="{FF2B5EF4-FFF2-40B4-BE49-F238E27FC236}">
                <a16:creationId xmlns:a16="http://schemas.microsoft.com/office/drawing/2014/main" id="{D1927C37-D397-0A8B-93E9-FCDE0FF429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771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680E9FCD-6750-99EB-2CF2-1A16D6A530A0}"/>
              </a:ext>
            </a:extLst>
          </p:cNvPr>
          <p:cNvSpPr txBox="1"/>
          <p:nvPr/>
        </p:nvSpPr>
        <p:spPr>
          <a:xfrm>
            <a:off x="352122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Fair</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Market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7FE8E6-54DE-A8DA-1B3A-9439FFE94225}"/>
              </a:ext>
            </a:extLst>
          </p:cNvPr>
          <p:cNvSpPr txBox="1"/>
          <p:nvPr/>
        </p:nvSpPr>
        <p:spPr>
          <a:xfrm>
            <a:off x="5257070"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Local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Service</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B237DD02-9648-4EBA-8C1F-E9868598A4EE}"/>
              </a:ext>
            </a:extLst>
          </p:cNvPr>
          <p:cNvSpPr txBox="1"/>
          <p:nvPr/>
        </p:nvSpPr>
        <p:spPr>
          <a:xfrm>
            <a:off x="697354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Legal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Cost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左大括号 56">
            <a:extLst>
              <a:ext uri="{FF2B5EF4-FFF2-40B4-BE49-F238E27FC236}">
                <a16:creationId xmlns:a16="http://schemas.microsoft.com/office/drawing/2014/main" id="{FE00D64D-6E5F-E6B4-0D33-F49F465F450E}"/>
              </a:ext>
            </a:extLst>
          </p:cNvPr>
          <p:cNvSpPr/>
          <p:nvPr/>
        </p:nvSpPr>
        <p:spPr>
          <a:xfrm rot="5400000">
            <a:off x="5858895" y="3280433"/>
            <a:ext cx="369332" cy="4596681"/>
          </a:xfrm>
          <a:prstGeom prst="leftBrace">
            <a:avLst>
              <a:gd name="adj1" fmla="val 131400"/>
              <a:gd name="adj2" fmla="val 50000"/>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70" name="Arrow: Right 81">
            <a:extLst>
              <a:ext uri="{FF2B5EF4-FFF2-40B4-BE49-F238E27FC236}">
                <a16:creationId xmlns:a16="http://schemas.microsoft.com/office/drawing/2014/main" id="{3FFD53C9-88BC-6F75-711A-5986EBEC4C75}"/>
              </a:ext>
            </a:extLst>
          </p:cNvPr>
          <p:cNvSpPr/>
          <p:nvPr/>
        </p:nvSpPr>
        <p:spPr>
          <a:xfrm rot="16200000">
            <a:off x="3474282"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1" name="Arrow: Right 81">
            <a:extLst>
              <a:ext uri="{FF2B5EF4-FFF2-40B4-BE49-F238E27FC236}">
                <a16:creationId xmlns:a16="http://schemas.microsoft.com/office/drawing/2014/main" id="{F9A7546A-456B-2681-FDBF-197883B35C6B}"/>
              </a:ext>
            </a:extLst>
          </p:cNvPr>
          <p:cNvSpPr/>
          <p:nvPr/>
        </p:nvSpPr>
        <p:spPr>
          <a:xfrm rot="16200000">
            <a:off x="5207434"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2" name="Arrow: Right 81">
            <a:extLst>
              <a:ext uri="{FF2B5EF4-FFF2-40B4-BE49-F238E27FC236}">
                <a16:creationId xmlns:a16="http://schemas.microsoft.com/office/drawing/2014/main" id="{48031F02-28C2-3299-EB02-F97FF1172FF1}"/>
              </a:ext>
            </a:extLst>
          </p:cNvPr>
          <p:cNvSpPr/>
          <p:nvPr/>
        </p:nvSpPr>
        <p:spPr>
          <a:xfrm rot="5400000">
            <a:off x="6930790"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3" name="左大括号 56">
            <a:extLst>
              <a:ext uri="{FF2B5EF4-FFF2-40B4-BE49-F238E27FC236}">
                <a16:creationId xmlns:a16="http://schemas.microsoft.com/office/drawing/2014/main" id="{D32BCBF6-A1C2-5310-9CFA-3FB7F5F7D548}"/>
              </a:ext>
            </a:extLst>
          </p:cNvPr>
          <p:cNvSpPr/>
          <p:nvPr/>
        </p:nvSpPr>
        <p:spPr>
          <a:xfrm rot="10800000">
            <a:off x="3475431"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sp>
        <p:nvSpPr>
          <p:cNvPr id="75" name="文本框 74">
            <a:extLst>
              <a:ext uri="{FF2B5EF4-FFF2-40B4-BE49-F238E27FC236}">
                <a16:creationId xmlns:a16="http://schemas.microsoft.com/office/drawing/2014/main" id="{14A5F791-27F0-0F71-D89E-E098536682C4}"/>
              </a:ext>
            </a:extLst>
          </p:cNvPr>
          <p:cNvSpPr txBox="1"/>
          <p:nvPr/>
        </p:nvSpPr>
        <p:spPr>
          <a:xfrm>
            <a:off x="1235484" y="1078119"/>
            <a:ext cx="2242789"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Customer Confidence</a:t>
            </a:r>
            <a:endParaRPr lang="zh-CN" altLang="en-US" dirty="0"/>
          </a:p>
        </p:txBody>
      </p:sp>
      <p:sp>
        <p:nvSpPr>
          <p:cNvPr id="77" name="文本框 76">
            <a:extLst>
              <a:ext uri="{FF2B5EF4-FFF2-40B4-BE49-F238E27FC236}">
                <a16:creationId xmlns:a16="http://schemas.microsoft.com/office/drawing/2014/main" id="{D498F267-1678-67A4-EEE0-668FB2A6A1EC}"/>
              </a:ext>
            </a:extLst>
          </p:cNvPr>
          <p:cNvSpPr txBox="1"/>
          <p:nvPr/>
        </p:nvSpPr>
        <p:spPr>
          <a:xfrm>
            <a:off x="1888438" y="1547889"/>
            <a:ext cx="1729318"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Financial Risk</a:t>
            </a:r>
            <a:endParaRPr lang="zh-CN" altLang="en-US" dirty="0"/>
          </a:p>
        </p:txBody>
      </p:sp>
      <p:sp>
        <p:nvSpPr>
          <p:cNvPr id="79" name="文本框 78">
            <a:extLst>
              <a:ext uri="{FF2B5EF4-FFF2-40B4-BE49-F238E27FC236}">
                <a16:creationId xmlns:a16="http://schemas.microsoft.com/office/drawing/2014/main" id="{13C1E833-7219-A3AF-2D38-A7CFCC66B24D}"/>
              </a:ext>
            </a:extLst>
          </p:cNvPr>
          <p:cNvSpPr txBox="1"/>
          <p:nvPr/>
        </p:nvSpPr>
        <p:spPr>
          <a:xfrm>
            <a:off x="1659508" y="2008689"/>
            <a:ext cx="1937555" cy="369332"/>
          </a:xfrm>
          <a:prstGeom prst="rect">
            <a:avLst/>
          </a:prstGeom>
          <a:noFill/>
        </p:spPr>
        <p:txBody>
          <a:bodyPr wrap="square">
            <a:spAutoFit/>
          </a:bodyPr>
          <a:lstStyle/>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58936DCE-809A-8C68-D922-4CA7C12DB557}"/>
              </a:ext>
            </a:extLst>
          </p:cNvPr>
          <p:cNvSpPr txBox="1"/>
          <p:nvPr/>
        </p:nvSpPr>
        <p:spPr>
          <a:xfrm>
            <a:off x="1628513" y="2442183"/>
            <a:ext cx="1934575"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Brand</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Reputation</a:t>
            </a:r>
            <a:endParaRPr lang="zh-CN" altLang="en-US" dirty="0"/>
          </a:p>
        </p:txBody>
      </p:sp>
      <p:sp>
        <p:nvSpPr>
          <p:cNvPr id="82" name="文本框 81">
            <a:extLst>
              <a:ext uri="{FF2B5EF4-FFF2-40B4-BE49-F238E27FC236}">
                <a16:creationId xmlns:a16="http://schemas.microsoft.com/office/drawing/2014/main" id="{64FA2365-DB63-959F-E151-B6B8A7CF4DA4}"/>
              </a:ext>
            </a:extLst>
          </p:cNvPr>
          <p:cNvSpPr txBox="1"/>
          <p:nvPr/>
        </p:nvSpPr>
        <p:spPr>
          <a:xfrm>
            <a:off x="1659508" y="2872599"/>
            <a:ext cx="1934575" cy="369332"/>
          </a:xfrm>
          <a:prstGeom prst="rect">
            <a:avLst/>
          </a:prstGeom>
          <a:noFill/>
        </p:spPr>
        <p:txBody>
          <a:bodyPr wrap="square">
            <a:spAutoFit/>
          </a:bodyPr>
          <a:lstStyle/>
          <a:p>
            <a:r>
              <a:rPr lang="en-US" altLang="zh-CN" b="1" i="1" dirty="0">
                <a:solidFill>
                  <a:schemeClr val="accent1"/>
                </a:solidFill>
                <a:latin typeface="Times New Roman" panose="02020603050405020304" pitchFamily="18" charset="0"/>
                <a:cs typeface="Times New Roman" panose="02020603050405020304" pitchFamily="18" charset="0"/>
              </a:rPr>
              <a:t>Repeat</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Customers</a:t>
            </a:r>
            <a:endParaRPr lang="zh-CN" altLang="en-US" dirty="0"/>
          </a:p>
        </p:txBody>
      </p:sp>
      <p:sp>
        <p:nvSpPr>
          <p:cNvPr id="83" name="Arrow: Right 81">
            <a:extLst>
              <a:ext uri="{FF2B5EF4-FFF2-40B4-BE49-F238E27FC236}">
                <a16:creationId xmlns:a16="http://schemas.microsoft.com/office/drawing/2014/main" id="{59364AD3-15F0-6653-3143-A8ECF9A7F49F}"/>
              </a:ext>
            </a:extLst>
          </p:cNvPr>
          <p:cNvSpPr/>
          <p:nvPr/>
        </p:nvSpPr>
        <p:spPr>
          <a:xfrm rot="16200000">
            <a:off x="974819" y="1112075"/>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4" name="Arrow: Right 81">
            <a:extLst>
              <a:ext uri="{FF2B5EF4-FFF2-40B4-BE49-F238E27FC236}">
                <a16:creationId xmlns:a16="http://schemas.microsoft.com/office/drawing/2014/main" id="{2571BD44-6B15-8D4A-A9D4-514D03D22408}"/>
              </a:ext>
            </a:extLst>
          </p:cNvPr>
          <p:cNvSpPr/>
          <p:nvPr/>
        </p:nvSpPr>
        <p:spPr>
          <a:xfrm rot="16200000">
            <a:off x="1420906" y="2055447"/>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5" name="Arrow: Right 81">
            <a:extLst>
              <a:ext uri="{FF2B5EF4-FFF2-40B4-BE49-F238E27FC236}">
                <a16:creationId xmlns:a16="http://schemas.microsoft.com/office/drawing/2014/main" id="{24C5FA59-E2AF-7D9C-8635-26B0DE08A766}"/>
              </a:ext>
            </a:extLst>
          </p:cNvPr>
          <p:cNvSpPr/>
          <p:nvPr/>
        </p:nvSpPr>
        <p:spPr>
          <a:xfrm rot="16200000">
            <a:off x="1212122" y="2491740"/>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6" name="Arrow: Right 81">
            <a:extLst>
              <a:ext uri="{FF2B5EF4-FFF2-40B4-BE49-F238E27FC236}">
                <a16:creationId xmlns:a16="http://schemas.microsoft.com/office/drawing/2014/main" id="{284FBE80-4C34-55CE-904A-D0D66BE73659}"/>
              </a:ext>
            </a:extLst>
          </p:cNvPr>
          <p:cNvSpPr/>
          <p:nvPr/>
        </p:nvSpPr>
        <p:spPr>
          <a:xfrm rot="16200000">
            <a:off x="1357522" y="2970291"/>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8" name="Arrow: Right 81">
            <a:extLst>
              <a:ext uri="{FF2B5EF4-FFF2-40B4-BE49-F238E27FC236}">
                <a16:creationId xmlns:a16="http://schemas.microsoft.com/office/drawing/2014/main" id="{0CE9085B-7DE9-B3FD-678E-40D854A28CF8}"/>
              </a:ext>
            </a:extLst>
          </p:cNvPr>
          <p:cNvSpPr/>
          <p:nvPr/>
        </p:nvSpPr>
        <p:spPr>
          <a:xfrm rot="5400000">
            <a:off x="1613419" y="1619154"/>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110" name="左大括号 56">
            <a:extLst>
              <a:ext uri="{FF2B5EF4-FFF2-40B4-BE49-F238E27FC236}">
                <a16:creationId xmlns:a16="http://schemas.microsoft.com/office/drawing/2014/main" id="{35F1D3BD-E822-CC67-39D9-450BD4F6FC4B}"/>
              </a:ext>
            </a:extLst>
          </p:cNvPr>
          <p:cNvSpPr/>
          <p:nvPr/>
        </p:nvSpPr>
        <p:spPr>
          <a:xfrm>
            <a:off x="8261070"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pic>
        <p:nvPicPr>
          <p:cNvPr id="115" name="图形 114" descr="无填充的滑稽表情">
            <a:extLst>
              <a:ext uri="{FF2B5EF4-FFF2-40B4-BE49-F238E27FC236}">
                <a16:creationId xmlns:a16="http://schemas.microsoft.com/office/drawing/2014/main" id="{7093B45F-FC50-D613-9CEE-BFF57BF0D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70899" y="1080154"/>
            <a:ext cx="617840" cy="617840"/>
          </a:xfrm>
          <a:prstGeom prst="rect">
            <a:avLst/>
          </a:prstGeom>
        </p:spPr>
      </p:pic>
      <p:sp>
        <p:nvSpPr>
          <p:cNvPr id="143" name="文本框 142">
            <a:extLst>
              <a:ext uri="{FF2B5EF4-FFF2-40B4-BE49-F238E27FC236}">
                <a16:creationId xmlns:a16="http://schemas.microsoft.com/office/drawing/2014/main" id="{AA8A77FF-1C2E-5447-B239-70756B4F11B3}"/>
              </a:ext>
            </a:extLst>
          </p:cNvPr>
          <p:cNvSpPr txBox="1"/>
          <p:nvPr/>
        </p:nvSpPr>
        <p:spPr>
          <a:xfrm>
            <a:off x="9457077" y="1179726"/>
            <a:ext cx="1630334" cy="369332"/>
          </a:xfrm>
          <a:prstGeom prst="rect">
            <a:avLst/>
          </a:prstGeom>
          <a:noFill/>
        </p:spPr>
        <p:txBody>
          <a:bodyPr wrap="square">
            <a:spAutoFit/>
          </a:bodyPr>
          <a:lstStyle/>
          <a:p>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Peace of mind </a:t>
            </a:r>
            <a:endParaRPr lang="zh-CN" altLang="en-US" dirty="0">
              <a:solidFill>
                <a:schemeClr val="accent4">
                  <a:lumMod val="75000"/>
                </a:schemeClr>
              </a:solidFill>
            </a:endParaRPr>
          </a:p>
        </p:txBody>
      </p:sp>
      <p:pic>
        <p:nvPicPr>
          <p:cNvPr id="1034" name="Picture 10" descr="barrier, jump, marathon, obstacle, solution, stickman, success ">
            <a:extLst>
              <a:ext uri="{FF2B5EF4-FFF2-40B4-BE49-F238E27FC236}">
                <a16:creationId xmlns:a16="http://schemas.microsoft.com/office/drawing/2014/main" id="{54CA55EC-3692-1A89-4F59-9DAFA281E7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63317" y="1812986"/>
            <a:ext cx="617840" cy="617840"/>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a:extLst>
              <a:ext uri="{FF2B5EF4-FFF2-40B4-BE49-F238E27FC236}">
                <a16:creationId xmlns:a16="http://schemas.microsoft.com/office/drawing/2014/main" id="{65B91380-0E91-CEBB-B217-2E9C051355FE}"/>
              </a:ext>
            </a:extLst>
          </p:cNvPr>
          <p:cNvSpPr txBox="1"/>
          <p:nvPr/>
        </p:nvSpPr>
        <p:spPr>
          <a:xfrm>
            <a:off x="9237132" y="1930332"/>
            <a:ext cx="2412487" cy="369332"/>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Lower trial barriers</a:t>
            </a:r>
          </a:p>
        </p:txBody>
      </p:sp>
      <p:pic>
        <p:nvPicPr>
          <p:cNvPr id="147" name="图形 146" descr="喝彩">
            <a:extLst>
              <a:ext uri="{FF2B5EF4-FFF2-40B4-BE49-F238E27FC236}">
                <a16:creationId xmlns:a16="http://schemas.microsoft.com/office/drawing/2014/main" id="{B938D936-9DBE-A46E-E947-971F480EAC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290" y="2626849"/>
            <a:ext cx="615082" cy="615082"/>
          </a:xfrm>
          <a:prstGeom prst="rect">
            <a:avLst/>
          </a:prstGeom>
        </p:spPr>
      </p:pic>
      <p:sp>
        <p:nvSpPr>
          <p:cNvPr id="149" name="文本框 148">
            <a:extLst>
              <a:ext uri="{FF2B5EF4-FFF2-40B4-BE49-F238E27FC236}">
                <a16:creationId xmlns:a16="http://schemas.microsoft.com/office/drawing/2014/main" id="{B464FF23-996A-AB4B-B80E-638BDDFDDA63}"/>
              </a:ext>
            </a:extLst>
          </p:cNvPr>
          <p:cNvSpPr txBox="1"/>
          <p:nvPr/>
        </p:nvSpPr>
        <p:spPr>
          <a:xfrm>
            <a:off x="9134028" y="2755079"/>
            <a:ext cx="2617650" cy="382193"/>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Better service terms</a:t>
            </a:r>
          </a:p>
        </p:txBody>
      </p:sp>
      <p:sp>
        <p:nvSpPr>
          <p:cNvPr id="154" name="文本框 153">
            <a:extLst>
              <a:ext uri="{FF2B5EF4-FFF2-40B4-BE49-F238E27FC236}">
                <a16:creationId xmlns:a16="http://schemas.microsoft.com/office/drawing/2014/main" id="{4F9CBB45-1638-5D3E-0628-4B30D1E3EAD0}"/>
              </a:ext>
            </a:extLst>
          </p:cNvPr>
          <p:cNvSpPr txBox="1"/>
          <p:nvPr/>
        </p:nvSpPr>
        <p:spPr>
          <a:xfrm>
            <a:off x="440322" y="2956600"/>
            <a:ext cx="11292348" cy="1286026"/>
          </a:xfrm>
          <a:prstGeom prst="roundRect">
            <a:avLst/>
          </a:prstGeom>
          <a:solidFill>
            <a:schemeClr val="accent6">
              <a:lumMod val="10000"/>
              <a:lumOff val="90000"/>
            </a:schemeClr>
          </a:solidFill>
          <a:ln>
            <a:solidFill>
              <a:schemeClr val="accent6">
                <a:lumMod val="90000"/>
                <a:lumOff val="10000"/>
              </a:schemeClr>
            </a:solidFill>
            <a:prstDash val="dashDot"/>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90000"/>
              </a:lnSpc>
              <a:spcBef>
                <a:spcPts val="1000"/>
              </a:spcBef>
            </a:pPr>
            <a:r>
              <a:rPr lang="en-US" altLang="zh-CN" sz="3200" b="1" i="1" dirty="0">
                <a:ln/>
                <a:solidFill>
                  <a:srgbClr val="C00000"/>
                </a:solidFill>
                <a:latin typeface="Times New Roman" panose="02020603050405020304" pitchFamily="18" charset="0"/>
                <a:cs typeface="Times New Roman" panose="02020603050405020304" pitchFamily="18" charset="0"/>
              </a:rPr>
              <a:t>This Isn’t Just an App </a:t>
            </a:r>
          </a:p>
          <a:p>
            <a:pPr algn="ctr">
              <a:lnSpc>
                <a:spcPct val="90000"/>
              </a:lnSpc>
              <a:spcBef>
                <a:spcPts val="1000"/>
              </a:spcBef>
            </a:pPr>
            <a:r>
              <a:rPr lang="en-US" altLang="zh-CN" sz="3600" b="1" dirty="0">
                <a:ln/>
                <a:solidFill>
                  <a:srgbClr val="C00000"/>
                </a:solidFill>
                <a:latin typeface="Times New Roman" panose="02020603050405020304" pitchFamily="18" charset="0"/>
                <a:cs typeface="Times New Roman" panose="02020603050405020304" pitchFamily="18" charset="0"/>
              </a:rPr>
              <a:t> </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“It’s a New Way to </a:t>
            </a:r>
            <a:r>
              <a:rPr lang="en-US" altLang="zh-CN" sz="3600" b="1" i="1" dirty="0" err="1">
                <a:ln/>
                <a:solidFill>
                  <a:schemeClr val="accent1">
                    <a:lumMod val="75000"/>
                  </a:schemeClr>
                </a:solidFill>
                <a:latin typeface="Times New Roman" panose="02020603050405020304" pitchFamily="18" charset="0"/>
                <a:cs typeface="Times New Roman" panose="02020603050405020304" pitchFamily="18" charset="0"/>
              </a:rPr>
              <a:t>re</a:t>
            </a:r>
            <a:r>
              <a:rPr lang="en-US" altLang="zh-CN" sz="3600" b="1" dirty="0" err="1">
                <a:ln/>
                <a:solidFill>
                  <a:schemeClr val="accent1">
                    <a:lumMod val="75000"/>
                  </a:schemeClr>
                </a:solidFill>
                <a:latin typeface="Times New Roman" panose="02020603050405020304" pitchFamily="18" charset="0"/>
                <a:cs typeface="Times New Roman" panose="02020603050405020304" pitchFamily="18" charset="0"/>
              </a:rPr>
              <a:t>Build</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 </a:t>
            </a:r>
            <a:r>
              <a:rPr lang="en-US" altLang="zh-CN" sz="3600" b="1" i="1" dirty="0">
                <a:ln/>
                <a:solidFill>
                  <a:schemeClr val="accent1">
                    <a:lumMod val="75000"/>
                  </a:schemeClr>
                </a:solidFill>
                <a:latin typeface="Times New Roman" panose="02020603050405020304" pitchFamily="18" charset="0"/>
                <a:cs typeface="Times New Roman" panose="02020603050405020304" pitchFamily="18" charset="0"/>
              </a:rPr>
              <a:t>Trust</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b="1" dirty="0">
              <a:l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6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linds(horizontal)">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2" y="2320748"/>
            <a:ext cx="12191998" cy="1108252"/>
          </a:xfrm>
          <a:prstGeom prst="rect">
            <a:avLst/>
          </a:prstGeom>
        </p:spPr>
        <p:txBody>
          <a:bodyPr wrap="square" anchor="ctr">
            <a:spAutoFit/>
          </a:bodyPr>
          <a:lstStyle/>
          <a:p>
            <a:pPr algn="ctr">
              <a:lnSpc>
                <a:spcPct val="150000"/>
              </a:lnSpc>
            </a:pPr>
            <a:r>
              <a:rPr lang="en-US" sz="5000" b="1" i="1" dirty="0">
                <a:solidFill>
                  <a:schemeClr val="bg1"/>
                </a:solidFill>
                <a:latin typeface="Times New Roman" panose="02020603050405020304" pitchFamily="18" charset="0"/>
                <a:cs typeface="Times New Roman" panose="02020603050405020304" pitchFamily="18" charset="0"/>
                <a:sym typeface="+mn-lt"/>
              </a:rPr>
              <a:t>THANK YOU</a:t>
            </a:r>
            <a:endParaRPr lang="en-US" sz="3000" b="1" i="1" dirty="0">
              <a:solidFill>
                <a:schemeClr val="bg1"/>
              </a:solidFill>
              <a:latin typeface="Times New Roman" panose="02020603050405020304" pitchFamily="18" charset="0"/>
              <a:cs typeface="Times New Roman" panose="02020603050405020304" pitchFamily="18" charset="0"/>
              <a:sym typeface="+mn-lt"/>
            </a:endParaRP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6" name="Picture 5">
            <a:extLst>
              <a:ext uri="{FF2B5EF4-FFF2-40B4-BE49-F238E27FC236}">
                <a16:creationId xmlns:a16="http://schemas.microsoft.com/office/drawing/2014/main" id="{BF1F0720-214C-9344-B54F-2D70048E400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88861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sp>
        <p:nvSpPr>
          <p:cNvPr id="56" name="TextBox 55">
            <a:extLst>
              <a:ext uri="{FF2B5EF4-FFF2-40B4-BE49-F238E27FC236}">
                <a16:creationId xmlns:a16="http://schemas.microsoft.com/office/drawing/2014/main" id="{E2424F89-B15A-7948-90F7-8CAF966D7955}"/>
              </a:ext>
            </a:extLst>
          </p:cNvPr>
          <p:cNvSpPr txBox="1"/>
          <p:nvPr/>
        </p:nvSpPr>
        <p:spPr>
          <a:xfrm>
            <a:off x="-1" y="6550223"/>
            <a:ext cx="5462649" cy="307777"/>
          </a:xfrm>
          <a:prstGeom prst="rect">
            <a:avLst/>
          </a:prstGeom>
          <a:noFill/>
        </p:spPr>
        <p:txBody>
          <a:bodyPr wrap="square" rtlCol="0" anchor="ctr">
            <a:spAutoFit/>
          </a:bodyPr>
          <a:lstStyle/>
          <a:p>
            <a:r>
              <a:rPr lang="en-US" altLang="zh-CN" sz="1400" b="1" i="1" dirty="0">
                <a:solidFill>
                  <a:schemeClr val="bg2">
                    <a:lumMod val="50000"/>
                  </a:schemeClr>
                </a:solidFill>
                <a:latin typeface="Times New Roman" panose="02020603050405020304" pitchFamily="18" charset="0"/>
                <a:cs typeface="Times New Roman" panose="02020603050405020304" pitchFamily="18" charset="0"/>
              </a:rPr>
              <a:t>Data </a:t>
            </a:r>
            <a:r>
              <a:rPr lang="en-CN" sz="1400" b="1" i="1" dirty="0">
                <a:solidFill>
                  <a:schemeClr val="bg2">
                    <a:lumMod val="50000"/>
                  </a:schemeClr>
                </a:solidFill>
                <a:latin typeface="Times New Roman" panose="02020603050405020304" pitchFamily="18" charset="0"/>
                <a:cs typeface="Times New Roman" panose="02020603050405020304" pitchFamily="18" charset="0"/>
              </a:rPr>
              <a:t>Source</a:t>
            </a:r>
            <a:r>
              <a:rPr lang="en-CN" altLang="zh-CN" sz="1400" b="1"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China Consumers' Association, Referee Websites</a:t>
            </a:r>
          </a:p>
        </p:txBody>
      </p:sp>
      <p:grpSp>
        <p:nvGrpSpPr>
          <p:cNvPr id="4" name="Group 3">
            <a:extLst>
              <a:ext uri="{FF2B5EF4-FFF2-40B4-BE49-F238E27FC236}">
                <a16:creationId xmlns:a16="http://schemas.microsoft.com/office/drawing/2014/main" id="{2F754750-27AD-564D-B36E-3611C4904318}"/>
              </a:ext>
            </a:extLst>
          </p:cNvPr>
          <p:cNvGrpSpPr/>
          <p:nvPr/>
        </p:nvGrpSpPr>
        <p:grpSpPr>
          <a:xfrm>
            <a:off x="595528" y="893676"/>
            <a:ext cx="11000944" cy="2650244"/>
            <a:chOff x="173735" y="772957"/>
            <a:chExt cx="11000944" cy="2637573"/>
          </a:xfrm>
        </p:grpSpPr>
        <p:graphicFrame>
          <p:nvGraphicFramePr>
            <p:cNvPr id="54" name="Chart 53">
              <a:extLst>
                <a:ext uri="{FF2B5EF4-FFF2-40B4-BE49-F238E27FC236}">
                  <a16:creationId xmlns:a16="http://schemas.microsoft.com/office/drawing/2014/main" id="{66FE5A9F-F85A-204E-A03C-AC7388EFF3B7}"/>
                </a:ext>
              </a:extLst>
            </p:cNvPr>
            <p:cNvGraphicFramePr>
              <a:graphicFrameLocks/>
            </p:cNvGraphicFramePr>
            <p:nvPr>
              <p:extLst>
                <p:ext uri="{D42A27DB-BD31-4B8C-83A1-F6EECF244321}">
                  <p14:modId xmlns:p14="http://schemas.microsoft.com/office/powerpoint/2010/main" val="984931004"/>
                </p:ext>
              </p:extLst>
            </p:nvPr>
          </p:nvGraphicFramePr>
          <p:xfrm>
            <a:off x="173735" y="772957"/>
            <a:ext cx="4671396" cy="233106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4613FF2-7891-F94C-910F-1FC4567B1D13}"/>
                </a:ext>
              </a:extLst>
            </p:cNvPr>
            <p:cNvSpPr txBox="1"/>
            <p:nvPr/>
          </p:nvSpPr>
          <p:spPr>
            <a:xfrm>
              <a:off x="173735" y="3102753"/>
              <a:ext cx="4671396"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1.1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GYM</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aphicFrame>
          <p:nvGraphicFramePr>
            <p:cNvPr id="57" name="Chart 56">
              <a:extLst>
                <a:ext uri="{FF2B5EF4-FFF2-40B4-BE49-F238E27FC236}">
                  <a16:creationId xmlns:a16="http://schemas.microsoft.com/office/drawing/2014/main" id="{921A09F4-C61B-2747-BE84-AED9958615BA}"/>
                </a:ext>
              </a:extLst>
            </p:cNvPr>
            <p:cNvGraphicFramePr>
              <a:graphicFrameLocks/>
            </p:cNvGraphicFramePr>
            <p:nvPr>
              <p:extLst>
                <p:ext uri="{D42A27DB-BD31-4B8C-83A1-F6EECF244321}">
                  <p14:modId xmlns:p14="http://schemas.microsoft.com/office/powerpoint/2010/main" val="4074884688"/>
                </p:ext>
              </p:extLst>
            </p:nvPr>
          </p:nvGraphicFramePr>
          <p:xfrm>
            <a:off x="5076280" y="772957"/>
            <a:ext cx="6098399" cy="2331062"/>
          </p:xfrm>
          <a:graphic>
            <a:graphicData uri="http://schemas.openxmlformats.org/drawingml/2006/chart">
              <c:chart xmlns:c="http://schemas.openxmlformats.org/drawingml/2006/chart" xmlns:r="http://schemas.openxmlformats.org/officeDocument/2006/relationships" r:id="rId4"/>
            </a:graphicData>
          </a:graphic>
        </p:graphicFrame>
        <p:sp>
          <p:nvSpPr>
            <p:cNvPr id="58" name="TextBox 57">
              <a:extLst>
                <a:ext uri="{FF2B5EF4-FFF2-40B4-BE49-F238E27FC236}">
                  <a16:creationId xmlns:a16="http://schemas.microsoft.com/office/drawing/2014/main" id="{46158AB9-AE25-8740-A9BD-15018580CD60}"/>
                </a:ext>
              </a:extLst>
            </p:cNvPr>
            <p:cNvSpPr txBox="1"/>
            <p:nvPr/>
          </p:nvSpPr>
          <p:spPr>
            <a:xfrm>
              <a:off x="5076279" y="3100939"/>
              <a:ext cx="6098399"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1.2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Coffee &amp; Milk Tea Shop</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E428A0B1-B47B-114D-90A1-6843AC4C3F1B}"/>
              </a:ext>
            </a:extLst>
          </p:cNvPr>
          <p:cNvGrpSpPr/>
          <p:nvPr/>
        </p:nvGrpSpPr>
        <p:grpSpPr>
          <a:xfrm>
            <a:off x="657978" y="3642015"/>
            <a:ext cx="10876035" cy="2194147"/>
            <a:chOff x="595528" y="3772002"/>
            <a:chExt cx="11000942" cy="2194147"/>
          </a:xfrm>
        </p:grpSpPr>
        <p:sp>
          <p:nvSpPr>
            <p:cNvPr id="51" name="Rounded Rectangle 50">
              <a:extLst>
                <a:ext uri="{FF2B5EF4-FFF2-40B4-BE49-F238E27FC236}">
                  <a16:creationId xmlns:a16="http://schemas.microsoft.com/office/drawing/2014/main" id="{F11FC226-FB97-C441-85E1-1A742925B6B9}"/>
                </a:ext>
              </a:extLst>
            </p:cNvPr>
            <p:cNvSpPr/>
            <p:nvPr/>
          </p:nvSpPr>
          <p:spPr>
            <a:xfrm>
              <a:off x="595528" y="3772002"/>
              <a:ext cx="11000942" cy="2194147"/>
            </a:xfrm>
            <a:prstGeom prst="roundRect">
              <a:avLst>
                <a:gd name="adj" fmla="val 6191"/>
              </a:avLst>
            </a:prstGeom>
            <a:noFill/>
            <a:ln w="1270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Runaways Happen All the Time!</a:t>
              </a:r>
            </a:p>
            <a:p>
              <a:pPr algn="ctr"/>
              <a:r>
                <a:rPr lang="en-US" dirty="0">
                  <a:solidFill>
                    <a:srgbClr val="FF0000"/>
                  </a:solidFill>
                  <a:latin typeface="Times New Roman" panose="02020603050405020304" pitchFamily="18" charset="0"/>
                  <a:cs typeface="Times New Roman" panose="02020603050405020304" pitchFamily="18" charset="0"/>
                </a:rPr>
                <a:t>The recovery rate of arrears averaged </a:t>
              </a:r>
              <a:r>
                <a:rPr lang="en-US" b="1" dirty="0">
                  <a:solidFill>
                    <a:srgbClr val="FF0000"/>
                  </a:solidFill>
                  <a:latin typeface="Times New Roman" panose="02020603050405020304" pitchFamily="18" charset="0"/>
                  <a:cs typeface="Times New Roman" panose="02020603050405020304" pitchFamily="18" charset="0"/>
                </a:rPr>
                <a:t>less than 20 per cent</a:t>
              </a:r>
              <a:r>
                <a:rPr lang="en-US" dirty="0">
                  <a:solidFill>
                    <a:srgbClr val="FF0000"/>
                  </a:solidFill>
                  <a:latin typeface="Times New Roman" panose="02020603050405020304" pitchFamily="18" charset="0"/>
                  <a:cs typeface="Times New Roman" panose="02020603050405020304" pitchFamily="18" charset="0"/>
                </a:rPr>
                <a:t>.</a:t>
              </a: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It appears to be </a:t>
              </a:r>
              <a:r>
                <a:rPr lang="en-US" b="1" dirty="0">
                  <a:solidFill>
                    <a:srgbClr val="FF0000"/>
                  </a:solidFill>
                  <a:latin typeface="Times New Roman" panose="02020603050405020304" pitchFamily="18" charset="0"/>
                  <a:cs typeface="Times New Roman" panose="02020603050405020304" pitchFamily="18" charset="0"/>
                </a:rPr>
                <a:t>poor cash flow management</a:t>
              </a:r>
              <a:r>
                <a:rPr lang="en-US" dirty="0">
                  <a:solidFill>
                    <a:srgbClr val="FF0000"/>
                  </a:solidFill>
                  <a:latin typeface="Times New Roman" panose="02020603050405020304" pitchFamily="18" charset="0"/>
                  <a:cs typeface="Times New Roman" panose="02020603050405020304" pitchFamily="18" charset="0"/>
                </a:rPr>
                <a:t>.</a:t>
              </a:r>
            </a:p>
            <a:p>
              <a:pPr algn="ctr"/>
              <a:r>
                <a:rPr lang="en-US" dirty="0">
                  <a:solidFill>
                    <a:srgbClr val="FF0000"/>
                  </a:solidFill>
                  <a:latin typeface="Times New Roman" panose="02020603050405020304" pitchFamily="18" charset="0"/>
                  <a:cs typeface="Times New Roman" panose="02020603050405020304" pitchFamily="18" charset="0"/>
                </a:rPr>
                <a:t>The essence is that </a:t>
              </a:r>
              <a:r>
                <a:rPr lang="en-US" b="1" dirty="0">
                  <a:solidFill>
                    <a:srgbClr val="FF0000"/>
                  </a:solidFill>
                  <a:latin typeface="Times New Roman" panose="02020603050405020304" pitchFamily="18" charset="0"/>
                  <a:cs typeface="Times New Roman" panose="02020603050405020304" pitchFamily="18" charset="0"/>
                </a:rPr>
                <a:t>Money is Untraceable </a:t>
              </a:r>
              <a:r>
                <a:rPr lang="en-US" dirty="0">
                  <a:solidFill>
                    <a:srgbClr val="FF0000"/>
                  </a:solidFill>
                  <a:latin typeface="Times New Roman" panose="02020603050405020304" pitchFamily="18" charset="0"/>
                  <a:cs typeface="Times New Roman" panose="02020603050405020304" pitchFamily="18" charset="0"/>
                </a:rPr>
                <a:t>and can be used in any way.</a:t>
              </a:r>
              <a:endParaRPr lang="en-CN" dirty="0">
                <a:solidFill>
                  <a:srgbClr val="FF0000"/>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C2F9E11-CB39-1A4C-B020-7FAACC05EAB3}"/>
                </a:ext>
              </a:extLst>
            </p:cNvPr>
            <p:cNvGrpSpPr/>
            <p:nvPr/>
          </p:nvGrpSpPr>
          <p:grpSpPr>
            <a:xfrm>
              <a:off x="876342" y="4507244"/>
              <a:ext cx="10439313" cy="723661"/>
              <a:chOff x="787788" y="4152871"/>
              <a:chExt cx="10439313" cy="723661"/>
            </a:xfrm>
          </p:grpSpPr>
          <p:sp>
            <p:nvSpPr>
              <p:cNvPr id="60" name="Rounded Rectangle 59">
                <a:extLst>
                  <a:ext uri="{FF2B5EF4-FFF2-40B4-BE49-F238E27FC236}">
                    <a16:creationId xmlns:a16="http://schemas.microsoft.com/office/drawing/2014/main" id="{29C1E6B2-E88E-4E47-9724-DC2DF25A7F3A}"/>
                  </a:ext>
                </a:extLst>
              </p:cNvPr>
              <p:cNvSpPr/>
              <p:nvPr/>
            </p:nvSpPr>
            <p:spPr>
              <a:xfrm>
                <a:off x="787788" y="4152873"/>
                <a:ext cx="3843590"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Pooling out of control</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“unregulated misappropriation” of advances</a:t>
                </a:r>
              </a:p>
            </p:txBody>
          </p:sp>
          <p:sp>
            <p:nvSpPr>
              <p:cNvPr id="61" name="Rounded Rectangle 60">
                <a:extLst>
                  <a:ext uri="{FF2B5EF4-FFF2-40B4-BE49-F238E27FC236}">
                    <a16:creationId xmlns:a16="http://schemas.microsoft.com/office/drawing/2014/main" id="{B0FF29F4-A542-1941-96C4-E866C9593A95}"/>
                  </a:ext>
                </a:extLst>
              </p:cNvPr>
              <p:cNvSpPr/>
              <p:nvPr/>
            </p:nvSpPr>
            <p:spPr>
              <a:xfrm>
                <a:off x="4823637" y="4152871"/>
                <a:ext cx="3105602"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Legal and regulatory loopholes</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low cost of violating the law</a:t>
                </a:r>
              </a:p>
            </p:txBody>
          </p:sp>
          <p:sp>
            <p:nvSpPr>
              <p:cNvPr id="62" name="Rounded Rectangle 61">
                <a:extLst>
                  <a:ext uri="{FF2B5EF4-FFF2-40B4-BE49-F238E27FC236}">
                    <a16:creationId xmlns:a16="http://schemas.microsoft.com/office/drawing/2014/main" id="{F0A8D736-9406-4243-B77D-442F23FFB707}"/>
                  </a:ext>
                </a:extLst>
              </p:cNvPr>
              <p:cNvSpPr/>
              <p:nvPr/>
            </p:nvSpPr>
            <p:spPr>
              <a:xfrm>
                <a:off x="8121498" y="4152871"/>
                <a:ext cx="3105603"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Business strategy: maliciously </a:t>
                </a:r>
                <a:r>
                  <a:rPr lang="en-US" sz="1600" dirty="0">
                    <a:solidFill>
                      <a:schemeClr val="tx1"/>
                    </a:solidFill>
                    <a:latin typeface="Times New Roman" panose="02020603050405020304" pitchFamily="18" charset="0"/>
                    <a:cs typeface="Times New Roman" panose="02020603050405020304" pitchFamily="18" charset="0"/>
                  </a:rPr>
                  <a:t>designed “harvest traps”</a:t>
                </a:r>
              </a:p>
            </p:txBody>
          </p:sp>
        </p:grpSp>
      </p:grpSp>
      <p:sp>
        <p:nvSpPr>
          <p:cNvPr id="65" name="Rounded Rectangle 64">
            <a:extLst>
              <a:ext uri="{FF2B5EF4-FFF2-40B4-BE49-F238E27FC236}">
                <a16:creationId xmlns:a16="http://schemas.microsoft.com/office/drawing/2014/main" id="{FBC7E672-B487-7C42-AEB0-36122169C7E9}"/>
              </a:ext>
            </a:extLst>
          </p:cNvPr>
          <p:cNvSpPr/>
          <p:nvPr/>
        </p:nvSpPr>
        <p:spPr>
          <a:xfrm>
            <a:off x="657978" y="5934257"/>
            <a:ext cx="10876035" cy="435326"/>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Is there a way to accurately </a:t>
            </a:r>
            <a:r>
              <a:rPr lang="en-US" b="1" dirty="0">
                <a:solidFill>
                  <a:srgbClr val="00B050"/>
                </a:solidFill>
                <a:latin typeface="Times New Roman" panose="02020603050405020304" pitchFamily="18" charset="0"/>
                <a:cs typeface="Times New Roman" panose="02020603050405020304" pitchFamily="18" charset="0"/>
              </a:rPr>
              <a:t>TRACK</a:t>
            </a:r>
            <a:r>
              <a:rPr lang="en-US" b="1" dirty="0">
                <a:solidFill>
                  <a:schemeClr val="tx1"/>
                </a:solidFill>
                <a:latin typeface="Times New Roman" panose="02020603050405020304" pitchFamily="18" charset="0"/>
                <a:cs typeface="Times New Roman" panose="02020603050405020304" pitchFamily="18" charset="0"/>
              </a:rPr>
              <a:t> Services and Cash Flow</a:t>
            </a:r>
            <a:r>
              <a:rPr lang="zh-CN"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so that it PAO-BU-LIAO? </a:t>
            </a:r>
            <a:r>
              <a:rPr lang="en-US" b="1" dirty="0">
                <a:solidFill>
                  <a:srgbClr val="00B050"/>
                </a:solidFill>
                <a:latin typeface="Times New Roman" panose="02020603050405020304" pitchFamily="18" charset="0"/>
                <a:cs typeface="Times New Roman" panose="02020603050405020304" pitchFamily="18" charset="0"/>
              </a:rPr>
              <a:t>Smart Contract!</a:t>
            </a:r>
            <a:endParaRPr lang="en-CN" b="1" dirty="0">
              <a:solidFill>
                <a:srgbClr val="00B050"/>
              </a:solidFill>
              <a:latin typeface="Times New Roman" panose="02020603050405020304" pitchFamily="18" charset="0"/>
              <a:cs typeface="Times New Roman" panose="02020603050405020304" pitchFamily="18" charset="0"/>
            </a:endParaRPr>
          </a:p>
        </p:txBody>
      </p:sp>
      <p:pic>
        <p:nvPicPr>
          <p:cNvPr id="16" name="Graphic 15">
            <a:extLst>
              <a:ext uri="{FF2B5EF4-FFF2-40B4-BE49-F238E27FC236}">
                <a16:creationId xmlns:a16="http://schemas.microsoft.com/office/drawing/2014/main" id="{3A2378D0-6269-9B4A-BD37-698EA40B7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787" y="4161528"/>
            <a:ext cx="431457" cy="431457"/>
          </a:xfrm>
          <a:prstGeom prst="rect">
            <a:avLst/>
          </a:prstGeom>
        </p:spPr>
      </p:pic>
      <p:pic>
        <p:nvPicPr>
          <p:cNvPr id="25" name="Graphic 24">
            <a:extLst>
              <a:ext uri="{FF2B5EF4-FFF2-40B4-BE49-F238E27FC236}">
                <a16:creationId xmlns:a16="http://schemas.microsoft.com/office/drawing/2014/main" id="{99168AF9-8C2C-5444-A704-F609ACC77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2659" y="4161528"/>
            <a:ext cx="431457" cy="431457"/>
          </a:xfrm>
          <a:prstGeom prst="rect">
            <a:avLst/>
          </a:prstGeom>
        </p:spPr>
      </p:pic>
      <p:sp>
        <p:nvSpPr>
          <p:cNvPr id="6" name="Slide Number Placeholder 5">
            <a:extLst>
              <a:ext uri="{FF2B5EF4-FFF2-40B4-BE49-F238E27FC236}">
                <a16:creationId xmlns:a16="http://schemas.microsoft.com/office/drawing/2014/main" id="{0FED36AA-7947-1545-A63E-AC53CE4B811E}"/>
              </a:ext>
            </a:extLst>
          </p:cNvPr>
          <p:cNvSpPr>
            <a:spLocks noGrp="1"/>
          </p:cNvSpPr>
          <p:nvPr>
            <p:ph type="sldNum" sz="quarter" idx="4"/>
          </p:nvPr>
        </p:nvSpPr>
        <p:spPr/>
        <p:txBody>
          <a:bodyPr/>
          <a:lstStyle/>
          <a:p>
            <a:fld id="{B8DA0876-81C4-5441-91EC-577A37FCAA9C}" type="slidenum">
              <a:rPr lang="en-CN" smtClean="0"/>
              <a:pPr/>
              <a:t>3</a:t>
            </a:fld>
            <a:endParaRPr lang="en-CN" dirty="0"/>
          </a:p>
        </p:txBody>
      </p:sp>
    </p:spTree>
    <p:extLst>
      <p:ext uri="{BB962C8B-B14F-4D97-AF65-F5344CB8AC3E}">
        <p14:creationId xmlns:p14="http://schemas.microsoft.com/office/powerpoint/2010/main" val="330001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Framework</a:t>
            </a:r>
            <a:endParaRPr lang="en-CN" dirty="0">
              <a:solidFill>
                <a:schemeClr val="accent1"/>
              </a:solidFill>
            </a:endParaRPr>
          </a:p>
        </p:txBody>
      </p:sp>
      <p:sp>
        <p:nvSpPr>
          <p:cNvPr id="3" name="Slide Number Placeholder 2">
            <a:extLst>
              <a:ext uri="{FF2B5EF4-FFF2-40B4-BE49-F238E27FC236}">
                <a16:creationId xmlns:a16="http://schemas.microsoft.com/office/drawing/2014/main" id="{11CD69AE-9B4B-5F49-B19F-EDF660CD1D5A}"/>
              </a:ext>
            </a:extLst>
          </p:cNvPr>
          <p:cNvSpPr>
            <a:spLocks noGrp="1"/>
          </p:cNvSpPr>
          <p:nvPr>
            <p:ph type="sldNum" sz="quarter" idx="4"/>
          </p:nvPr>
        </p:nvSpPr>
        <p:spPr/>
        <p:txBody>
          <a:bodyPr/>
          <a:lstStyle/>
          <a:p>
            <a:fld id="{B8DA0876-81C4-5441-91EC-577A37FCAA9C}" type="slidenum">
              <a:rPr lang="en-CN" smtClean="0"/>
              <a:pPr/>
              <a:t>4</a:t>
            </a:fld>
            <a:endParaRPr lang="en-CN"/>
          </a:p>
        </p:txBody>
      </p:sp>
      <p:grpSp>
        <p:nvGrpSpPr>
          <p:cNvPr id="50" name="Group 49">
            <a:extLst>
              <a:ext uri="{FF2B5EF4-FFF2-40B4-BE49-F238E27FC236}">
                <a16:creationId xmlns:a16="http://schemas.microsoft.com/office/drawing/2014/main" id="{487FF666-0098-AE4A-B021-B0A675029C7C}"/>
              </a:ext>
            </a:extLst>
          </p:cNvPr>
          <p:cNvGrpSpPr/>
          <p:nvPr/>
        </p:nvGrpSpPr>
        <p:grpSpPr>
          <a:xfrm>
            <a:off x="1985957" y="1119349"/>
            <a:ext cx="8220086" cy="5373526"/>
            <a:chOff x="1985957" y="1080684"/>
            <a:chExt cx="8220086" cy="5373526"/>
          </a:xfrm>
        </p:grpSpPr>
        <p:grpSp>
          <p:nvGrpSpPr>
            <p:cNvPr id="9" name="Group 8">
              <a:extLst>
                <a:ext uri="{FF2B5EF4-FFF2-40B4-BE49-F238E27FC236}">
                  <a16:creationId xmlns:a16="http://schemas.microsoft.com/office/drawing/2014/main" id="{44B8068E-33E3-4740-92C0-CB40C5B1C27A}"/>
                </a:ext>
              </a:extLst>
            </p:cNvPr>
            <p:cNvGrpSpPr/>
            <p:nvPr/>
          </p:nvGrpSpPr>
          <p:grpSpPr>
            <a:xfrm>
              <a:off x="1985957" y="1080684"/>
              <a:ext cx="8220086" cy="1708965"/>
              <a:chOff x="2698284" y="1413058"/>
              <a:chExt cx="6795431" cy="1708965"/>
            </a:xfrm>
          </p:grpSpPr>
          <p:sp>
            <p:nvSpPr>
              <p:cNvPr id="47" name="Rounded Rectangle 46">
                <a:extLst>
                  <a:ext uri="{FF2B5EF4-FFF2-40B4-BE49-F238E27FC236}">
                    <a16:creationId xmlns:a16="http://schemas.microsoft.com/office/drawing/2014/main" id="{F9AE45C8-2AB9-364A-A57D-B4362A54B899}"/>
                  </a:ext>
                </a:extLst>
              </p:cNvPr>
              <p:cNvSpPr/>
              <p:nvPr/>
            </p:nvSpPr>
            <p:spPr>
              <a:xfrm>
                <a:off x="2698284" y="1413058"/>
                <a:ext cx="6795431" cy="1708965"/>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sz="2000" b="1" dirty="0">
                    <a:solidFill>
                      <a:schemeClr val="accent1"/>
                    </a:solidFill>
                    <a:latin typeface="Times New Roman" panose="02020603050405020304" pitchFamily="18" charset="0"/>
                    <a:cs typeface="Times New Roman" panose="02020603050405020304" pitchFamily="18" charset="0"/>
                  </a:rPr>
                  <a:t>Ⅱ. Bussiness</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Architecture</a:t>
                </a:r>
                <a:endParaRPr lang="en-CN" sz="2000" b="1" dirty="0">
                  <a:solidFill>
                    <a:schemeClr val="accent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8CB3CEF-1D58-E944-B19C-557FD38D4351}"/>
                  </a:ext>
                </a:extLst>
              </p:cNvPr>
              <p:cNvGrpSpPr/>
              <p:nvPr/>
            </p:nvGrpSpPr>
            <p:grpSpPr>
              <a:xfrm>
                <a:off x="3104361" y="1905338"/>
                <a:ext cx="5983277" cy="1025720"/>
                <a:chOff x="3126417" y="1976655"/>
                <a:chExt cx="5983277" cy="1025720"/>
              </a:xfrm>
            </p:grpSpPr>
            <p:sp>
              <p:nvSpPr>
                <p:cNvPr id="5" name="矩形 136">
                  <a:extLst>
                    <a:ext uri="{FF2B5EF4-FFF2-40B4-BE49-F238E27FC236}">
                      <a16:creationId xmlns:a16="http://schemas.microsoft.com/office/drawing/2014/main" id="{CC2EBDF4-0B05-3740-A664-FE9847668705}"/>
                    </a:ext>
                  </a:extLst>
                </p:cNvPr>
                <p:cNvSpPr/>
                <p:nvPr/>
              </p:nvSpPr>
              <p:spPr>
                <a:xfrm>
                  <a:off x="3126418"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1. Verification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矩形 136">
                  <a:extLst>
                    <a:ext uri="{FF2B5EF4-FFF2-40B4-BE49-F238E27FC236}">
                      <a16:creationId xmlns:a16="http://schemas.microsoft.com/office/drawing/2014/main" id="{F638288B-CDA2-E841-96F8-EE8F3D63B43A}"/>
                    </a:ext>
                  </a:extLst>
                </p:cNvPr>
                <p:cNvSpPr/>
                <p:nvPr/>
              </p:nvSpPr>
              <p:spPr>
                <a:xfrm>
                  <a:off x="6214397"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2. Establishment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136">
                  <a:extLst>
                    <a:ext uri="{FF2B5EF4-FFF2-40B4-BE49-F238E27FC236}">
                      <a16:creationId xmlns:a16="http://schemas.microsoft.com/office/drawing/2014/main" id="{FE8F1F91-C6FE-FC48-BA33-3450ADDB7E9C}"/>
                    </a:ext>
                  </a:extLst>
                </p:cNvPr>
                <p:cNvSpPr/>
                <p:nvPr/>
              </p:nvSpPr>
              <p:spPr>
                <a:xfrm>
                  <a:off x="6214396"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4. Termination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136">
                  <a:extLst>
                    <a:ext uri="{FF2B5EF4-FFF2-40B4-BE49-F238E27FC236}">
                      <a16:creationId xmlns:a16="http://schemas.microsoft.com/office/drawing/2014/main" id="{A4A7A66D-DA4F-7346-9C64-7BAE27F39D62}"/>
                    </a:ext>
                  </a:extLst>
                </p:cNvPr>
                <p:cNvSpPr/>
                <p:nvPr/>
              </p:nvSpPr>
              <p:spPr>
                <a:xfrm>
                  <a:off x="3126417"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3. Consumption</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grpSp>
        <p:cxnSp>
          <p:nvCxnSpPr>
            <p:cNvPr id="18" name="Straight Arrow Connector 17">
              <a:extLst>
                <a:ext uri="{FF2B5EF4-FFF2-40B4-BE49-F238E27FC236}">
                  <a16:creationId xmlns:a16="http://schemas.microsoft.com/office/drawing/2014/main" id="{8DD0D306-04A4-1D48-864D-D7C409F71CD5}"/>
                </a:ext>
              </a:extLst>
            </p:cNvPr>
            <p:cNvCxnSpPr>
              <a:cxnSpLocks/>
              <a:stCxn id="47" idx="2"/>
              <a:endCxn id="12" idx="0"/>
            </p:cNvCxnSpPr>
            <p:nvPr/>
          </p:nvCxnSpPr>
          <p:spPr>
            <a:xfrm>
              <a:off x="6096000" y="2789649"/>
              <a:ext cx="0" cy="552369"/>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09FA07-7FA4-CF45-8D2C-BAC556506CFA}"/>
                </a:ext>
              </a:extLst>
            </p:cNvPr>
            <p:cNvCxnSpPr>
              <a:cxnSpLocks/>
              <a:stCxn id="12" idx="2"/>
              <a:endCxn id="21" idx="0"/>
            </p:cNvCxnSpPr>
            <p:nvPr/>
          </p:nvCxnSpPr>
          <p:spPr>
            <a:xfrm>
              <a:off x="6096000" y="4912494"/>
              <a:ext cx="0" cy="552370"/>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AF599E3-17F3-1A4D-B17E-47F6BE86AC30}"/>
                </a:ext>
              </a:extLst>
            </p:cNvPr>
            <p:cNvGrpSpPr/>
            <p:nvPr/>
          </p:nvGrpSpPr>
          <p:grpSpPr>
            <a:xfrm>
              <a:off x="1985957" y="5464864"/>
              <a:ext cx="8220086" cy="989346"/>
              <a:chOff x="2698284" y="4628910"/>
              <a:chExt cx="6795431" cy="989346"/>
            </a:xfrm>
          </p:grpSpPr>
          <p:sp>
            <p:nvSpPr>
              <p:cNvPr id="21" name="Rounded Rectangle 20">
                <a:extLst>
                  <a:ext uri="{FF2B5EF4-FFF2-40B4-BE49-F238E27FC236}">
                    <a16:creationId xmlns:a16="http://schemas.microsoft.com/office/drawing/2014/main" id="{B6C70E3C-29A1-CD46-9BD0-31839E5B2BD3}"/>
                  </a:ext>
                </a:extLst>
              </p:cNvPr>
              <p:cNvSpPr/>
              <p:nvPr/>
            </p:nvSpPr>
            <p:spPr>
              <a:xfrm>
                <a:off x="2698284" y="4628910"/>
                <a:ext cx="6795431" cy="98934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IV. Conclusion</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&amp; Extension</a:t>
                </a:r>
              </a:p>
            </p:txBody>
          </p:sp>
          <p:sp>
            <p:nvSpPr>
              <p:cNvPr id="26" name="矩形 136">
                <a:extLst>
                  <a:ext uri="{FF2B5EF4-FFF2-40B4-BE49-F238E27FC236}">
                    <a16:creationId xmlns:a16="http://schemas.microsoft.com/office/drawing/2014/main" id="{354B2A2C-ACC5-3345-8178-2A36256F1DE4}"/>
                  </a:ext>
                </a:extLst>
              </p:cNvPr>
              <p:cNvSpPr/>
              <p:nvPr/>
            </p:nvSpPr>
            <p:spPr>
              <a:xfrm>
                <a:off x="3687363" y="5032749"/>
                <a:ext cx="4817272"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Paobuliao is Redefining Trust in Transactions</a:t>
                </a:r>
                <a:endParaRPr lang="en-CN" dirty="0">
                  <a:solidFill>
                    <a:schemeClr val="tx1"/>
                  </a:solidFill>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3E4300C-E6C4-D245-954A-34C707F58E77}"/>
                </a:ext>
              </a:extLst>
            </p:cNvPr>
            <p:cNvGrpSpPr/>
            <p:nvPr/>
          </p:nvGrpSpPr>
          <p:grpSpPr>
            <a:xfrm>
              <a:off x="1985957" y="3342018"/>
              <a:ext cx="8220086" cy="1570476"/>
              <a:chOff x="1985957" y="3190140"/>
              <a:chExt cx="8220086" cy="1570476"/>
            </a:xfrm>
          </p:grpSpPr>
          <p:sp>
            <p:nvSpPr>
              <p:cNvPr id="12" name="Rounded Rectangle 11">
                <a:extLst>
                  <a:ext uri="{FF2B5EF4-FFF2-40B4-BE49-F238E27FC236}">
                    <a16:creationId xmlns:a16="http://schemas.microsoft.com/office/drawing/2014/main" id="{24715E43-74EC-2D4B-BEE9-1E42B039108E}"/>
                  </a:ext>
                </a:extLst>
              </p:cNvPr>
              <p:cNvSpPr/>
              <p:nvPr/>
            </p:nvSpPr>
            <p:spPr>
              <a:xfrm>
                <a:off x="1985957" y="3190140"/>
                <a:ext cx="8220086" cy="157047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Ⅲ</a:t>
                </a:r>
                <a:r>
                  <a:rPr lang="en-US" altLang="zh-CN" sz="2000" b="1" dirty="0">
                    <a:solidFill>
                      <a:schemeClr val="accent1"/>
                    </a:solidFill>
                    <a:latin typeface="Times New Roman" panose="02020603050405020304" pitchFamily="18" charset="0"/>
                    <a:cs typeface="Times New Roman" panose="02020603050405020304" pitchFamily="18" charset="0"/>
                  </a:rPr>
                  <a:t>. </a:t>
                </a:r>
                <a:r>
                  <a:rPr lang="en-US" sz="2000" b="1" dirty="0">
                    <a:solidFill>
                      <a:schemeClr val="accent1"/>
                    </a:solidFill>
                    <a:latin typeface="Times New Roman" panose="02020603050405020304" pitchFamily="18" charset="0"/>
                    <a:cs typeface="Times New Roman" panose="02020603050405020304" pitchFamily="18" charset="0"/>
                  </a:rPr>
                  <a:t>Technological Implementation</a:t>
                </a:r>
              </a:p>
              <a:p>
                <a:pPr algn="ctr"/>
                <a:r>
                  <a:rPr lang="en-US" i="1" dirty="0">
                    <a:solidFill>
                      <a:schemeClr val="accent1"/>
                    </a:solidFill>
                    <a:latin typeface="Times New Roman" panose="02020603050405020304" pitchFamily="18" charset="0"/>
                    <a:cs typeface="Times New Roman" panose="02020603050405020304" pitchFamily="18" charset="0"/>
                  </a:rPr>
                  <a:t>Why we must use Smart Contract to solve this challenge</a:t>
                </a:r>
                <a:r>
                  <a:rPr lang="zh-CN" altLang="en-US" i="1" dirty="0">
                    <a:solidFill>
                      <a:schemeClr val="accent1"/>
                    </a:solidFill>
                    <a:latin typeface="Times New Roman" panose="02020603050405020304" pitchFamily="18" charset="0"/>
                    <a:cs typeface="Times New Roman" panose="02020603050405020304" pitchFamily="18" charset="0"/>
                  </a:rPr>
                  <a:t> </a:t>
                </a:r>
                <a:r>
                  <a:rPr lang="en-US" altLang="zh-CN" i="1" dirty="0">
                    <a:solidFill>
                      <a:schemeClr val="accent1"/>
                    </a:solidFill>
                    <a:latin typeface="Times New Roman" panose="02020603050405020304" pitchFamily="18" charset="0"/>
                    <a:cs typeface="Times New Roman" panose="02020603050405020304" pitchFamily="18" charset="0"/>
                  </a:rPr>
                  <a:t>?</a:t>
                </a:r>
                <a:endParaRPr lang="en-CN" i="1" dirty="0">
                  <a:solidFill>
                    <a:schemeClr val="accent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9E2E4F77-2FC4-854D-8DC3-34B06CA226E1}"/>
                  </a:ext>
                </a:extLst>
              </p:cNvPr>
              <p:cNvGrpSpPr/>
              <p:nvPr/>
            </p:nvGrpSpPr>
            <p:grpSpPr>
              <a:xfrm>
                <a:off x="2079050" y="3975324"/>
                <a:ext cx="8033900" cy="711237"/>
                <a:chOff x="2707562" y="4137323"/>
                <a:chExt cx="8033900" cy="711237"/>
              </a:xfrm>
            </p:grpSpPr>
            <p:sp>
              <p:nvSpPr>
                <p:cNvPr id="36" name="矩形 136">
                  <a:extLst>
                    <a:ext uri="{FF2B5EF4-FFF2-40B4-BE49-F238E27FC236}">
                      <a16:creationId xmlns:a16="http://schemas.microsoft.com/office/drawing/2014/main" id="{B049CFC5-DA4D-DB4B-ABED-35F9CFF4C311}"/>
                    </a:ext>
                  </a:extLst>
                </p:cNvPr>
                <p:cNvSpPr/>
                <p:nvPr/>
              </p:nvSpPr>
              <p:spPr>
                <a:xfrm>
                  <a:off x="2707562" y="4137785"/>
                  <a:ext cx="2049116"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 Tamper-proof Automated Execution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9" name="矩形 136">
                  <a:extLst>
                    <a:ext uri="{FF2B5EF4-FFF2-40B4-BE49-F238E27FC236}">
                      <a16:creationId xmlns:a16="http://schemas.microsoft.com/office/drawing/2014/main" id="{3B07FFBE-50BF-B04D-A579-7789F4987686}"/>
                    </a:ext>
                  </a:extLst>
                </p:cNvPr>
                <p:cNvSpPr/>
                <p:nvPr/>
              </p:nvSpPr>
              <p:spPr>
                <a:xfrm>
                  <a:off x="4820142"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2. Transparent Regulation of Cash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0" name="矩形 136">
                  <a:extLst>
                    <a:ext uri="{FF2B5EF4-FFF2-40B4-BE49-F238E27FC236}">
                      <a16:creationId xmlns:a16="http://schemas.microsoft.com/office/drawing/2014/main" id="{E0EB53B6-1E2E-A340-8A43-2BCE60654EB5}"/>
                    </a:ext>
                  </a:extLst>
                </p:cNvPr>
                <p:cNvSpPr/>
                <p:nvPr/>
              </p:nvSpPr>
              <p:spPr>
                <a:xfrm>
                  <a:off x="6815070"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3. Conditional Trigger Payment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1" name="矩形 136">
                  <a:extLst>
                    <a:ext uri="{FF2B5EF4-FFF2-40B4-BE49-F238E27FC236}">
                      <a16:creationId xmlns:a16="http://schemas.microsoft.com/office/drawing/2014/main" id="{A2F19EFB-84A0-0143-9010-73B7AAC59256}"/>
                    </a:ext>
                  </a:extLst>
                </p:cNvPr>
                <p:cNvSpPr/>
                <p:nvPr/>
              </p:nvSpPr>
              <p:spPr>
                <a:xfrm>
                  <a:off x="8809998" y="4137323"/>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4. On-chain Deposit and Traceability</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21461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9F0200A-1B49-F541-B507-ED730FFA2895}"/>
              </a:ext>
            </a:extLst>
          </p:cNvPr>
          <p:cNvGrpSpPr/>
          <p:nvPr/>
        </p:nvGrpSpPr>
        <p:grpSpPr>
          <a:xfrm>
            <a:off x="0" y="2347262"/>
            <a:ext cx="12192000" cy="2163475"/>
            <a:chOff x="0" y="1152559"/>
            <a:chExt cx="12192000" cy="2163475"/>
          </a:xfrm>
        </p:grpSpPr>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1152559"/>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Business Architecture</a:t>
              </a:r>
            </a:p>
          </p:txBody>
        </p:sp>
        <p:grpSp>
          <p:nvGrpSpPr>
            <p:cNvPr id="2" name="Group 1">
              <a:extLst>
                <a:ext uri="{FF2B5EF4-FFF2-40B4-BE49-F238E27FC236}">
                  <a16:creationId xmlns:a16="http://schemas.microsoft.com/office/drawing/2014/main" id="{A1ABB6A9-8022-2A40-B0FD-8E0ED23EC9C6}"/>
                </a:ext>
              </a:extLst>
            </p:cNvPr>
            <p:cNvGrpSpPr/>
            <p:nvPr/>
          </p:nvGrpSpPr>
          <p:grpSpPr>
            <a:xfrm>
              <a:off x="3553352" y="2352888"/>
              <a:ext cx="5085296" cy="963146"/>
              <a:chOff x="3555990" y="2352888"/>
              <a:chExt cx="5085296" cy="963146"/>
            </a:xfrm>
          </p:grpSpPr>
          <p:sp>
            <p:nvSpPr>
              <p:cNvPr id="4" name="TextBox 19">
                <a:extLst>
                  <a:ext uri="{FF2B5EF4-FFF2-40B4-BE49-F238E27FC236}">
                    <a16:creationId xmlns:a16="http://schemas.microsoft.com/office/drawing/2014/main" id="{B6E7DCF9-2989-4768-A4FB-056938B11E6E}"/>
                  </a:ext>
                </a:extLst>
              </p:cNvPr>
              <p:cNvSpPr txBox="1"/>
              <p:nvPr/>
            </p:nvSpPr>
            <p:spPr>
              <a:xfrm>
                <a:off x="3555990" y="2572851"/>
                <a:ext cx="2061075" cy="523220"/>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ay First, Use Later</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 First, Pay Later</a:t>
                </a:r>
              </a:p>
            </p:txBody>
          </p:sp>
          <p:sp>
            <p:nvSpPr>
              <p:cNvPr id="5" name="TextBox 19">
                <a:extLst>
                  <a:ext uri="{FF2B5EF4-FFF2-40B4-BE49-F238E27FC236}">
                    <a16:creationId xmlns:a16="http://schemas.microsoft.com/office/drawing/2014/main" id="{2EC03FC9-39E2-4F5C-9190-8620149A31CF}"/>
                  </a:ext>
                </a:extLst>
              </p:cNvPr>
              <p:cNvSpPr txBox="1"/>
              <p:nvPr/>
            </p:nvSpPr>
            <p:spPr>
              <a:xfrm>
                <a:off x="6580211" y="2465129"/>
                <a:ext cx="2061075" cy="738664"/>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Establishment</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Daily Consumption</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Termination</a:t>
                </a:r>
              </a:p>
            </p:txBody>
          </p:sp>
          <p:pic>
            <p:nvPicPr>
              <p:cNvPr id="11" name="图形 10">
                <a:extLst>
                  <a:ext uri="{FF2B5EF4-FFF2-40B4-BE49-F238E27FC236}">
                    <a16:creationId xmlns:a16="http://schemas.microsoft.com/office/drawing/2014/main" id="{A8FC7B63-1B57-4867-B005-2CFC70F9EA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7065" y="2352888"/>
                <a:ext cx="963146" cy="963146"/>
              </a:xfrm>
              <a:prstGeom prst="rect">
                <a:avLst/>
              </a:prstGeom>
            </p:spPr>
          </p:pic>
        </p:grpSp>
      </p:grpSp>
      <p:pic>
        <p:nvPicPr>
          <p:cNvPr id="8" name="Picture 7">
            <a:extLst>
              <a:ext uri="{FF2B5EF4-FFF2-40B4-BE49-F238E27FC236}">
                <a16:creationId xmlns:a16="http://schemas.microsoft.com/office/drawing/2014/main" id="{AE294017-4F9F-DA49-91E7-2733A883EA1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12721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6</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9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8986408" cy="475612"/>
          </a:xfrm>
        </p:spPr>
        <p:txBody>
          <a:bodyPr/>
          <a:lstStyle/>
          <a:p>
            <a:r>
              <a:rPr lang="en-US" dirty="0"/>
              <a:t>Ⅱ. Business Architecture Analysis: </a:t>
            </a:r>
            <a:r>
              <a:rPr lang="en-US" dirty="0">
                <a:solidFill>
                  <a:schemeClr val="accent1"/>
                </a:solidFill>
              </a:rPr>
              <a:t>Registration / Verification</a:t>
            </a:r>
          </a:p>
        </p:txBody>
      </p:sp>
      <p:grpSp>
        <p:nvGrpSpPr>
          <p:cNvPr id="5" name="Group 4">
            <a:extLst>
              <a:ext uri="{FF2B5EF4-FFF2-40B4-BE49-F238E27FC236}">
                <a16:creationId xmlns:a16="http://schemas.microsoft.com/office/drawing/2014/main" id="{38832EED-152F-A84F-BB5A-8CB76E5859E1}"/>
              </a:ext>
            </a:extLst>
          </p:cNvPr>
          <p:cNvGrpSpPr/>
          <p:nvPr/>
        </p:nvGrpSpPr>
        <p:grpSpPr>
          <a:xfrm>
            <a:off x="380687" y="970263"/>
            <a:ext cx="11430626" cy="5630577"/>
            <a:chOff x="239044" y="948706"/>
            <a:chExt cx="11430626" cy="5630577"/>
          </a:xfrm>
        </p:grpSpPr>
        <p:grpSp>
          <p:nvGrpSpPr>
            <p:cNvPr id="4" name="Group 3">
              <a:extLst>
                <a:ext uri="{FF2B5EF4-FFF2-40B4-BE49-F238E27FC236}">
                  <a16:creationId xmlns:a16="http://schemas.microsoft.com/office/drawing/2014/main" id="{0B4C5B6A-15B2-194F-B2C6-F6F4BE45CAD7}"/>
                </a:ext>
              </a:extLst>
            </p:cNvPr>
            <p:cNvGrpSpPr/>
            <p:nvPr/>
          </p:nvGrpSpPr>
          <p:grpSpPr>
            <a:xfrm>
              <a:off x="239044" y="948706"/>
              <a:ext cx="5740057" cy="542017"/>
              <a:chOff x="570781" y="948773"/>
              <a:chExt cx="5740057" cy="542017"/>
            </a:xfrm>
          </p:grpSpPr>
          <p:sp>
            <p:nvSpPr>
              <p:cNvPr id="162" name="Rectangle 4">
                <a:extLst>
                  <a:ext uri="{FF2B5EF4-FFF2-40B4-BE49-F238E27FC236}">
                    <a16:creationId xmlns:a16="http://schemas.microsoft.com/office/drawing/2014/main" id="{2BA8F255-9674-4C58-9993-E4A0D600437F}"/>
                  </a:ext>
                </a:extLst>
              </p:cNvPr>
              <p:cNvSpPr/>
              <p:nvPr/>
            </p:nvSpPr>
            <p:spPr>
              <a:xfrm>
                <a:off x="1205757" y="964292"/>
                <a:ext cx="510508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Bioinformatics / Business Qualification Certification</a:t>
                </a:r>
              </a:p>
            </p:txBody>
          </p:sp>
          <p:grpSp>
            <p:nvGrpSpPr>
              <p:cNvPr id="42" name="组合 41">
                <a:extLst>
                  <a:ext uri="{FF2B5EF4-FFF2-40B4-BE49-F238E27FC236}">
                    <a16:creationId xmlns:a16="http://schemas.microsoft.com/office/drawing/2014/main" id="{125517E4-CE2A-4EE6-BA3B-CF7CF98FF34F}"/>
                  </a:ext>
                </a:extLst>
              </p:cNvPr>
              <p:cNvGrpSpPr/>
              <p:nvPr/>
            </p:nvGrpSpPr>
            <p:grpSpPr>
              <a:xfrm>
                <a:off x="570781" y="948773"/>
                <a:ext cx="526499" cy="526499"/>
                <a:chOff x="637695" y="767208"/>
                <a:chExt cx="526499" cy="526499"/>
              </a:xfrm>
            </p:grpSpPr>
            <p:grpSp>
              <p:nvGrpSpPr>
                <p:cNvPr id="21" name="Group 52">
                  <a:extLst>
                    <a:ext uri="{FF2B5EF4-FFF2-40B4-BE49-F238E27FC236}">
                      <a16:creationId xmlns:a16="http://schemas.microsoft.com/office/drawing/2014/main" id="{5BFCDAA6-3902-4053-BC5A-5634C45776A3}"/>
                    </a:ext>
                  </a:extLst>
                </p:cNvPr>
                <p:cNvGrpSpPr/>
                <p:nvPr/>
              </p:nvGrpSpPr>
              <p:grpSpPr>
                <a:xfrm>
                  <a:off x="637695" y="767208"/>
                  <a:ext cx="526499" cy="526499"/>
                  <a:chOff x="7567283" y="2957120"/>
                  <a:chExt cx="678581" cy="678581"/>
                </a:xfrm>
              </p:grpSpPr>
              <p:sp>
                <p:nvSpPr>
                  <p:cNvPr id="22" name="Freeform 19">
                    <a:extLst>
                      <a:ext uri="{FF2B5EF4-FFF2-40B4-BE49-F238E27FC236}">
                        <a16:creationId xmlns:a16="http://schemas.microsoft.com/office/drawing/2014/main" id="{BF0A1C3A-8292-4863-B596-76BBF0DB9BD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43">
                    <a:extLst>
                      <a:ext uri="{FF2B5EF4-FFF2-40B4-BE49-F238E27FC236}">
                        <a16:creationId xmlns:a16="http://schemas.microsoft.com/office/drawing/2014/main" id="{8DD79F1A-5131-467E-91EF-8CDD22A83BE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5" name="图形 44">
                  <a:extLst>
                    <a:ext uri="{FF2B5EF4-FFF2-40B4-BE49-F238E27FC236}">
                      <a16:creationId xmlns:a16="http://schemas.microsoft.com/office/drawing/2014/main" id="{7F2313CD-3532-4EB1-8314-6C4D2FAC1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568" y="846802"/>
                  <a:ext cx="377345" cy="377345"/>
                </a:xfrm>
                <a:prstGeom prst="rect">
                  <a:avLst/>
                </a:prstGeom>
              </p:spPr>
            </p:pic>
          </p:grpSp>
        </p:grpSp>
        <p:grpSp>
          <p:nvGrpSpPr>
            <p:cNvPr id="25" name="组合 24">
              <a:extLst>
                <a:ext uri="{FF2B5EF4-FFF2-40B4-BE49-F238E27FC236}">
                  <a16:creationId xmlns:a16="http://schemas.microsoft.com/office/drawing/2014/main" id="{5C5D5186-421E-4109-8709-EFF3B34CF3BA}"/>
                </a:ext>
              </a:extLst>
            </p:cNvPr>
            <p:cNvGrpSpPr/>
            <p:nvPr/>
          </p:nvGrpSpPr>
          <p:grpSpPr>
            <a:xfrm>
              <a:off x="6259482" y="1777270"/>
              <a:ext cx="5410188" cy="4793090"/>
              <a:chOff x="6039757" y="1700075"/>
              <a:chExt cx="5410188" cy="4793090"/>
            </a:xfrm>
          </p:grpSpPr>
          <p:sp>
            <p:nvSpPr>
              <p:cNvPr id="111" name="矩形 110">
                <a:extLst>
                  <a:ext uri="{FF2B5EF4-FFF2-40B4-BE49-F238E27FC236}">
                    <a16:creationId xmlns:a16="http://schemas.microsoft.com/office/drawing/2014/main" id="{102F2F9D-DCDC-4B71-B376-CAFA161FD7B7}"/>
                  </a:ext>
                </a:extLst>
              </p:cNvPr>
              <p:cNvSpPr/>
              <p:nvPr/>
            </p:nvSpPr>
            <p:spPr>
              <a:xfrm>
                <a:off x="6039758" y="2265023"/>
                <a:ext cx="5395232"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文本框 111">
                <a:extLst>
                  <a:ext uri="{FF2B5EF4-FFF2-40B4-BE49-F238E27FC236}">
                    <a16:creationId xmlns:a16="http://schemas.microsoft.com/office/drawing/2014/main" id="{3DA47182-1FCC-4C32-B749-25370287E146}"/>
                  </a:ext>
                </a:extLst>
              </p:cNvPr>
              <p:cNvSpPr txBox="1"/>
              <p:nvPr/>
            </p:nvSpPr>
            <p:spPr>
              <a:xfrm>
                <a:off x="7925294" y="2297686"/>
                <a:ext cx="76272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Seller</a:t>
                </a:r>
                <a:endParaRPr lang="zh-CN" altLang="en-US" b="1" dirty="0">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83883C97-4F64-4061-856E-9F57DA741FBB}"/>
                  </a:ext>
                </a:extLst>
              </p:cNvPr>
              <p:cNvGrpSpPr/>
              <p:nvPr/>
            </p:nvGrpSpPr>
            <p:grpSpPr>
              <a:xfrm>
                <a:off x="6270642" y="3753207"/>
                <a:ext cx="4072026" cy="561854"/>
                <a:chOff x="201274" y="2122453"/>
                <a:chExt cx="4072026" cy="561854"/>
              </a:xfrm>
            </p:grpSpPr>
            <p:sp>
              <p:nvSpPr>
                <p:cNvPr id="114" name="文本框 113">
                  <a:extLst>
                    <a:ext uri="{FF2B5EF4-FFF2-40B4-BE49-F238E27FC236}">
                      <a16:creationId xmlns:a16="http://schemas.microsoft.com/office/drawing/2014/main" id="{184312D6-F710-4751-87D6-5DC5CF08A213}"/>
                    </a:ext>
                  </a:extLst>
                </p:cNvPr>
                <p:cNvSpPr txBox="1"/>
                <p:nvPr/>
              </p:nvSpPr>
              <p:spPr>
                <a:xfrm>
                  <a:off x="1246681" y="2218015"/>
                  <a:ext cx="2437843"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955D6304-9C1D-4334-9F56-B63C9016427A}"/>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6" name="图形 115">
                <a:extLst>
                  <a:ext uri="{FF2B5EF4-FFF2-40B4-BE49-F238E27FC236}">
                    <a16:creationId xmlns:a16="http://schemas.microsoft.com/office/drawing/2014/main" id="{2FB4CD37-A433-4EDE-A081-715B465256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2212" y="3601750"/>
                <a:ext cx="371517" cy="371517"/>
              </a:xfrm>
              <a:prstGeom prst="rect">
                <a:avLst/>
              </a:prstGeom>
            </p:spPr>
          </p:pic>
          <p:cxnSp>
            <p:nvCxnSpPr>
              <p:cNvPr id="117" name="直接箭头连接符 116">
                <a:extLst>
                  <a:ext uri="{FF2B5EF4-FFF2-40B4-BE49-F238E27FC236}">
                    <a16:creationId xmlns:a16="http://schemas.microsoft.com/office/drawing/2014/main" id="{A8BC59B9-F658-424E-8457-B8C01183055A}"/>
                  </a:ext>
                </a:extLst>
              </p:cNvPr>
              <p:cNvCxnSpPr>
                <a:cxnSpLocks/>
              </p:cNvCxnSpPr>
              <p:nvPr/>
            </p:nvCxnSpPr>
            <p:spPr>
              <a:xfrm>
                <a:off x="8306655" y="4315061"/>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7AD6FA20-0AAA-476F-BABC-96D30C77CDC8}"/>
                  </a:ext>
                </a:extLst>
              </p:cNvPr>
              <p:cNvGrpSpPr/>
              <p:nvPr/>
            </p:nvGrpSpPr>
            <p:grpSpPr>
              <a:xfrm>
                <a:off x="6270642" y="4823339"/>
                <a:ext cx="4072026" cy="561854"/>
                <a:chOff x="179807" y="3152928"/>
                <a:chExt cx="4072026" cy="561854"/>
              </a:xfrm>
            </p:grpSpPr>
            <p:pic>
              <p:nvPicPr>
                <p:cNvPr id="119" name="图形 118">
                  <a:extLst>
                    <a:ext uri="{FF2B5EF4-FFF2-40B4-BE49-F238E27FC236}">
                      <a16:creationId xmlns:a16="http://schemas.microsoft.com/office/drawing/2014/main" id="{9F486591-35C0-42CB-833A-8AF9AFD3C4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20" name="文本框 119">
                  <a:extLst>
                    <a:ext uri="{FF2B5EF4-FFF2-40B4-BE49-F238E27FC236}">
                      <a16:creationId xmlns:a16="http://schemas.microsoft.com/office/drawing/2014/main" id="{4EC8F81C-595F-4591-B6D4-63AE69C22A9B}"/>
                    </a:ext>
                  </a:extLst>
                </p:cNvPr>
                <p:cNvSpPr txBox="1"/>
                <p:nvPr/>
              </p:nvSpPr>
              <p:spPr>
                <a:xfrm>
                  <a:off x="804909" y="3245586"/>
                  <a:ext cx="3446924" cy="369332"/>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BDBD2D49-0284-41EC-995E-0507D31636A2}"/>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2" name="矩形 121">
                <a:extLst>
                  <a:ext uri="{FF2B5EF4-FFF2-40B4-BE49-F238E27FC236}">
                    <a16:creationId xmlns:a16="http://schemas.microsoft.com/office/drawing/2014/main" id="{96ECE4FC-83A7-41EB-BECC-27070A9D9620}"/>
                  </a:ext>
                </a:extLst>
              </p:cNvPr>
              <p:cNvSpPr/>
              <p:nvPr/>
            </p:nvSpPr>
            <p:spPr>
              <a:xfrm>
                <a:off x="6270642" y="580565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23" name="直接箭头连接符 122">
                <a:extLst>
                  <a:ext uri="{FF2B5EF4-FFF2-40B4-BE49-F238E27FC236}">
                    <a16:creationId xmlns:a16="http://schemas.microsoft.com/office/drawing/2014/main" id="{D8C37E72-0341-4B40-A7C0-7C50BC5C4D87}"/>
                  </a:ext>
                </a:extLst>
              </p:cNvPr>
              <p:cNvCxnSpPr>
                <a:cxnSpLocks/>
                <a:endCxn id="115" idx="0"/>
              </p:cNvCxnSpPr>
              <p:nvPr/>
            </p:nvCxnSpPr>
            <p:spPr>
              <a:xfrm>
                <a:off x="8306655" y="3286745"/>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556B2EA-5D9A-4570-90EC-EA106731E3CF}"/>
                  </a:ext>
                </a:extLst>
              </p:cNvPr>
              <p:cNvCxnSpPr>
                <a:cxnSpLocks/>
                <a:stCxn id="121" idx="2"/>
                <a:endCxn id="122" idx="0"/>
              </p:cNvCxnSpPr>
              <p:nvPr/>
            </p:nvCxnSpPr>
            <p:spPr>
              <a:xfrm>
                <a:off x="8306655" y="5385193"/>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2BDC6E5E-211F-4C86-BEC7-ACF8C87E7BE7}"/>
                  </a:ext>
                </a:extLst>
              </p:cNvPr>
              <p:cNvCxnSpPr>
                <a:cxnSpLocks/>
              </p:cNvCxnSpPr>
              <p:nvPr/>
            </p:nvCxnSpPr>
            <p:spPr>
              <a:xfrm flipH="1">
                <a:off x="8306655" y="3005818"/>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466A9D04-06B9-4647-9D28-E7F8DAB88392}"/>
                  </a:ext>
                </a:extLst>
              </p:cNvPr>
              <p:cNvSpPr txBox="1"/>
              <p:nvPr/>
            </p:nvSpPr>
            <p:spPr>
              <a:xfrm>
                <a:off x="8413149" y="5493354"/>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6B943DA8-65F1-4F07-A549-6C0527ADB085}"/>
                  </a:ext>
                </a:extLst>
              </p:cNvPr>
              <p:cNvSpPr/>
              <p:nvPr/>
            </p:nvSpPr>
            <p:spPr>
              <a:xfrm>
                <a:off x="6039757" y="1700075"/>
                <a:ext cx="5410188"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B5489B09-2396-4A5E-8FB6-6307215A4F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2773" y="2610248"/>
                <a:ext cx="762721" cy="762721"/>
              </a:xfrm>
              <a:prstGeom prst="rect">
                <a:avLst/>
              </a:prstGeom>
            </p:spPr>
          </p:pic>
          <p:pic>
            <p:nvPicPr>
              <p:cNvPr id="130" name="图形 129">
                <a:extLst>
                  <a:ext uri="{FF2B5EF4-FFF2-40B4-BE49-F238E27FC236}">
                    <a16:creationId xmlns:a16="http://schemas.microsoft.com/office/drawing/2014/main" id="{C3EFE300-56B8-4EE1-BF5C-95FC0EEA3EA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137" y="3791102"/>
                <a:ext cx="484666" cy="484666"/>
              </a:xfrm>
              <a:prstGeom prst="rect">
                <a:avLst/>
              </a:prstGeom>
            </p:spPr>
          </p:pic>
        </p:grpSp>
        <p:grpSp>
          <p:nvGrpSpPr>
            <p:cNvPr id="24" name="组合 23">
              <a:extLst>
                <a:ext uri="{FF2B5EF4-FFF2-40B4-BE49-F238E27FC236}">
                  <a16:creationId xmlns:a16="http://schemas.microsoft.com/office/drawing/2014/main" id="{99458B78-C4DC-4427-981B-70FC7D1FE2D0}"/>
                </a:ext>
              </a:extLst>
            </p:cNvPr>
            <p:cNvGrpSpPr/>
            <p:nvPr/>
          </p:nvGrpSpPr>
          <p:grpSpPr>
            <a:xfrm>
              <a:off x="514668" y="1786192"/>
              <a:ext cx="5425143" cy="4793091"/>
              <a:chOff x="320024" y="1706094"/>
              <a:chExt cx="5425143" cy="4793091"/>
            </a:xfrm>
          </p:grpSpPr>
          <p:sp>
            <p:nvSpPr>
              <p:cNvPr id="131" name="矩形 130">
                <a:extLst>
                  <a:ext uri="{FF2B5EF4-FFF2-40B4-BE49-F238E27FC236}">
                    <a16:creationId xmlns:a16="http://schemas.microsoft.com/office/drawing/2014/main" id="{EC367B0A-B574-4A42-912A-D98A52BED78E}"/>
                  </a:ext>
                </a:extLst>
              </p:cNvPr>
              <p:cNvSpPr/>
              <p:nvPr/>
            </p:nvSpPr>
            <p:spPr>
              <a:xfrm>
                <a:off x="320025" y="2271043"/>
                <a:ext cx="5410188"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32" name="图形 131">
                <a:extLst>
                  <a:ext uri="{FF2B5EF4-FFF2-40B4-BE49-F238E27FC236}">
                    <a16:creationId xmlns:a16="http://schemas.microsoft.com/office/drawing/2014/main" id="{541D9AA1-DF40-4269-AC6D-097693DD338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20951" y="2707757"/>
                <a:ext cx="561854" cy="561854"/>
              </a:xfrm>
              <a:prstGeom prst="rect">
                <a:avLst/>
              </a:prstGeom>
            </p:spPr>
          </p:pic>
          <p:sp>
            <p:nvSpPr>
              <p:cNvPr id="133" name="文本框 132">
                <a:extLst>
                  <a:ext uri="{FF2B5EF4-FFF2-40B4-BE49-F238E27FC236}">
                    <a16:creationId xmlns:a16="http://schemas.microsoft.com/office/drawing/2014/main" id="{0588AE83-4F23-4B46-B6FC-2355301762FE}"/>
                  </a:ext>
                </a:extLst>
              </p:cNvPr>
              <p:cNvSpPr txBox="1"/>
              <p:nvPr/>
            </p:nvSpPr>
            <p:spPr>
              <a:xfrm>
                <a:off x="2199251" y="2280552"/>
                <a:ext cx="80650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grpSp>
            <p:nvGrpSpPr>
              <p:cNvPr id="134" name="组合 133">
                <a:extLst>
                  <a:ext uri="{FF2B5EF4-FFF2-40B4-BE49-F238E27FC236}">
                    <a16:creationId xmlns:a16="http://schemas.microsoft.com/office/drawing/2014/main" id="{97A393C0-05E5-4001-9AF1-70A639C82650}"/>
                  </a:ext>
                </a:extLst>
              </p:cNvPr>
              <p:cNvGrpSpPr/>
              <p:nvPr/>
            </p:nvGrpSpPr>
            <p:grpSpPr>
              <a:xfrm>
                <a:off x="565865" y="3736073"/>
                <a:ext cx="4072026" cy="561854"/>
                <a:chOff x="201274" y="2122453"/>
                <a:chExt cx="4072026" cy="561854"/>
              </a:xfrm>
            </p:grpSpPr>
            <p:sp>
              <p:nvSpPr>
                <p:cNvPr id="135" name="文本框 134">
                  <a:extLst>
                    <a:ext uri="{FF2B5EF4-FFF2-40B4-BE49-F238E27FC236}">
                      <a16:creationId xmlns:a16="http://schemas.microsoft.com/office/drawing/2014/main" id="{EB1D9C0E-872E-43FE-B014-823A58A7738C}"/>
                    </a:ext>
                  </a:extLst>
                </p:cNvPr>
                <p:cNvSpPr txBox="1"/>
                <p:nvPr/>
              </p:nvSpPr>
              <p:spPr>
                <a:xfrm>
                  <a:off x="1246681" y="2218015"/>
                  <a:ext cx="243784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pic>
              <p:nvPicPr>
                <p:cNvPr id="136" name="图形 135">
                  <a:extLst>
                    <a:ext uri="{FF2B5EF4-FFF2-40B4-BE49-F238E27FC236}">
                      <a16:creationId xmlns:a16="http://schemas.microsoft.com/office/drawing/2014/main" id="{70531D7C-0650-469D-B55F-8C2D643F340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5193" y="2181936"/>
                  <a:ext cx="441489" cy="441489"/>
                </a:xfrm>
                <a:prstGeom prst="rect">
                  <a:avLst/>
                </a:prstGeom>
              </p:spPr>
            </p:pic>
            <p:sp>
              <p:nvSpPr>
                <p:cNvPr id="137" name="矩形 136">
                  <a:extLst>
                    <a:ext uri="{FF2B5EF4-FFF2-40B4-BE49-F238E27FC236}">
                      <a16:creationId xmlns:a16="http://schemas.microsoft.com/office/drawing/2014/main" id="{3814D968-3212-4FD9-9317-F0DF1480CF42}"/>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38" name="图形 137">
                <a:extLst>
                  <a:ext uri="{FF2B5EF4-FFF2-40B4-BE49-F238E27FC236}">
                    <a16:creationId xmlns:a16="http://schemas.microsoft.com/office/drawing/2014/main" id="{3E3F64EE-DB3E-41F2-9731-D92E3D5904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435" y="3584616"/>
                <a:ext cx="371517" cy="371517"/>
              </a:xfrm>
              <a:prstGeom prst="rect">
                <a:avLst/>
              </a:prstGeom>
            </p:spPr>
          </p:pic>
          <p:cxnSp>
            <p:nvCxnSpPr>
              <p:cNvPr id="139" name="直接箭头连接符 138">
                <a:extLst>
                  <a:ext uri="{FF2B5EF4-FFF2-40B4-BE49-F238E27FC236}">
                    <a16:creationId xmlns:a16="http://schemas.microsoft.com/office/drawing/2014/main" id="{3272E437-8F24-46F5-97E6-DF0A27CA43CB}"/>
                  </a:ext>
                </a:extLst>
              </p:cNvPr>
              <p:cNvCxnSpPr>
                <a:cxnSpLocks/>
              </p:cNvCxnSpPr>
              <p:nvPr/>
            </p:nvCxnSpPr>
            <p:spPr>
              <a:xfrm>
                <a:off x="2601878" y="4297927"/>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BA85BEE4-9D11-468C-96FD-51682FA7B9B1}"/>
                  </a:ext>
                </a:extLst>
              </p:cNvPr>
              <p:cNvGrpSpPr/>
              <p:nvPr/>
            </p:nvGrpSpPr>
            <p:grpSpPr>
              <a:xfrm>
                <a:off x="565865" y="4806205"/>
                <a:ext cx="4072026" cy="561854"/>
                <a:chOff x="179807" y="3152928"/>
                <a:chExt cx="4072026" cy="561854"/>
              </a:xfrm>
            </p:grpSpPr>
            <p:pic>
              <p:nvPicPr>
                <p:cNvPr id="141" name="图形 140">
                  <a:extLst>
                    <a:ext uri="{FF2B5EF4-FFF2-40B4-BE49-F238E27FC236}">
                      <a16:creationId xmlns:a16="http://schemas.microsoft.com/office/drawing/2014/main" id="{FA9C51F8-8DD8-4751-A4EC-79991E32B4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42" name="文本框 141">
                  <a:extLst>
                    <a:ext uri="{FF2B5EF4-FFF2-40B4-BE49-F238E27FC236}">
                      <a16:creationId xmlns:a16="http://schemas.microsoft.com/office/drawing/2014/main" id="{DD1BC6FE-3E60-46BE-ADF0-65DF97381F3E}"/>
                    </a:ext>
                  </a:extLst>
                </p:cNvPr>
                <p:cNvSpPr txBox="1"/>
                <p:nvPr/>
              </p:nvSpPr>
              <p:spPr>
                <a:xfrm>
                  <a:off x="804909" y="3245586"/>
                  <a:ext cx="3446924" cy="384721"/>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sp>
              <p:nvSpPr>
                <p:cNvPr id="143" name="矩形 142">
                  <a:extLst>
                    <a:ext uri="{FF2B5EF4-FFF2-40B4-BE49-F238E27FC236}">
                      <a16:creationId xmlns:a16="http://schemas.microsoft.com/office/drawing/2014/main" id="{C4208E3B-9AA8-45ED-95FD-31E48C4E9769}"/>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4" name="矩形 143">
                <a:extLst>
                  <a:ext uri="{FF2B5EF4-FFF2-40B4-BE49-F238E27FC236}">
                    <a16:creationId xmlns:a16="http://schemas.microsoft.com/office/drawing/2014/main" id="{8DA30A4D-395B-47C0-97EF-52628C7AC9BA}"/>
                  </a:ext>
                </a:extLst>
              </p:cNvPr>
              <p:cNvSpPr/>
              <p:nvPr/>
            </p:nvSpPr>
            <p:spPr>
              <a:xfrm>
                <a:off x="565865" y="578852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45" name="直接箭头连接符 144">
                <a:extLst>
                  <a:ext uri="{FF2B5EF4-FFF2-40B4-BE49-F238E27FC236}">
                    <a16:creationId xmlns:a16="http://schemas.microsoft.com/office/drawing/2014/main" id="{42BB6969-656D-4F44-9989-F663FEB57F34}"/>
                  </a:ext>
                </a:extLst>
              </p:cNvPr>
              <p:cNvCxnSpPr>
                <a:cxnSpLocks/>
                <a:stCxn id="132" idx="2"/>
                <a:endCxn id="137" idx="0"/>
              </p:cNvCxnSpPr>
              <p:nvPr/>
            </p:nvCxnSpPr>
            <p:spPr>
              <a:xfrm>
                <a:off x="2601878" y="3269611"/>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DCD7DCAF-FB57-4261-88F4-E084BD2D0D8B}"/>
                  </a:ext>
                </a:extLst>
              </p:cNvPr>
              <p:cNvCxnSpPr>
                <a:cxnSpLocks/>
                <a:stCxn id="143" idx="2"/>
                <a:endCxn id="144" idx="0"/>
              </p:cNvCxnSpPr>
              <p:nvPr/>
            </p:nvCxnSpPr>
            <p:spPr>
              <a:xfrm>
                <a:off x="2601878" y="5368059"/>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肘形 146">
                <a:extLst>
                  <a:ext uri="{FF2B5EF4-FFF2-40B4-BE49-F238E27FC236}">
                    <a16:creationId xmlns:a16="http://schemas.microsoft.com/office/drawing/2014/main" id="{338840E2-E060-40DE-87DC-BC218C6B92D8}"/>
                  </a:ext>
                </a:extLst>
              </p:cNvPr>
              <p:cNvCxnSpPr>
                <a:cxnSpLocks/>
                <a:stCxn id="132" idx="3"/>
              </p:cNvCxnSpPr>
              <p:nvPr/>
            </p:nvCxnSpPr>
            <p:spPr>
              <a:xfrm flipH="1">
                <a:off x="2601878" y="2988684"/>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CF16FCFA-AFD8-43F4-A1DA-DD73D2720023}"/>
                  </a:ext>
                </a:extLst>
              </p:cNvPr>
              <p:cNvSpPr txBox="1"/>
              <p:nvPr/>
            </p:nvSpPr>
            <p:spPr>
              <a:xfrm>
                <a:off x="2708372" y="5476220"/>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449D701A-DBBF-46FA-9E75-019F1005E1FC}"/>
                  </a:ext>
                </a:extLst>
              </p:cNvPr>
              <p:cNvSpPr/>
              <p:nvPr/>
            </p:nvSpPr>
            <p:spPr>
              <a:xfrm>
                <a:off x="320024" y="1706094"/>
                <a:ext cx="5425143"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6B7F4F90-49EB-7940-B552-B4EBB0E3BA3D}"/>
                </a:ext>
              </a:extLst>
            </p:cNvPr>
            <p:cNvGrpSpPr/>
            <p:nvPr/>
          </p:nvGrpSpPr>
          <p:grpSpPr>
            <a:xfrm>
              <a:off x="6660814" y="948706"/>
              <a:ext cx="4356233" cy="542084"/>
              <a:chOff x="6515704" y="948706"/>
              <a:chExt cx="4356233" cy="542084"/>
            </a:xfrm>
          </p:grpSpPr>
          <p:sp>
            <p:nvSpPr>
              <p:cNvPr id="164" name="Rectangle 4">
                <a:extLst>
                  <a:ext uri="{FF2B5EF4-FFF2-40B4-BE49-F238E27FC236}">
                    <a16:creationId xmlns:a16="http://schemas.microsoft.com/office/drawing/2014/main" id="{8092DA86-D9AC-4577-83BB-C4FE576A1399}"/>
                  </a:ext>
                </a:extLst>
              </p:cNvPr>
              <p:cNvSpPr/>
              <p:nvPr/>
            </p:nvSpPr>
            <p:spPr>
              <a:xfrm>
                <a:off x="7144880" y="964291"/>
                <a:ext cx="372705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PK Encryption and SK Authentication</a:t>
                </a:r>
              </a:p>
            </p:txBody>
          </p:sp>
          <p:grpSp>
            <p:nvGrpSpPr>
              <p:cNvPr id="160" name="组合 159">
                <a:extLst>
                  <a:ext uri="{FF2B5EF4-FFF2-40B4-BE49-F238E27FC236}">
                    <a16:creationId xmlns:a16="http://schemas.microsoft.com/office/drawing/2014/main" id="{E1D71F1D-8D7E-4B31-820E-16B0F5A78F01}"/>
                  </a:ext>
                </a:extLst>
              </p:cNvPr>
              <p:cNvGrpSpPr/>
              <p:nvPr/>
            </p:nvGrpSpPr>
            <p:grpSpPr>
              <a:xfrm>
                <a:off x="6515704" y="948706"/>
                <a:ext cx="526499" cy="526499"/>
                <a:chOff x="6621536" y="771221"/>
                <a:chExt cx="526499" cy="526499"/>
              </a:xfrm>
            </p:grpSpPr>
            <p:grpSp>
              <p:nvGrpSpPr>
                <p:cNvPr id="151" name="Group 52">
                  <a:extLst>
                    <a:ext uri="{FF2B5EF4-FFF2-40B4-BE49-F238E27FC236}">
                      <a16:creationId xmlns:a16="http://schemas.microsoft.com/office/drawing/2014/main" id="{5F9624FD-4388-47FF-B7DB-1EFC377B3651}"/>
                    </a:ext>
                  </a:extLst>
                </p:cNvPr>
                <p:cNvGrpSpPr/>
                <p:nvPr/>
              </p:nvGrpSpPr>
              <p:grpSpPr>
                <a:xfrm>
                  <a:off x="6621536" y="771221"/>
                  <a:ext cx="526499" cy="526499"/>
                  <a:chOff x="7567283" y="2957120"/>
                  <a:chExt cx="678581" cy="678581"/>
                </a:xfrm>
              </p:grpSpPr>
              <p:sp>
                <p:nvSpPr>
                  <p:cNvPr id="152" name="Freeform 19">
                    <a:extLst>
                      <a:ext uri="{FF2B5EF4-FFF2-40B4-BE49-F238E27FC236}">
                        <a16:creationId xmlns:a16="http://schemas.microsoft.com/office/drawing/2014/main" id="{35E6F7C2-EA04-48A9-8357-15AF893F2CB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3" name="Oval 43">
                    <a:extLst>
                      <a:ext uri="{FF2B5EF4-FFF2-40B4-BE49-F238E27FC236}">
                        <a16:creationId xmlns:a16="http://schemas.microsoft.com/office/drawing/2014/main" id="{3EF03B64-90B0-4C55-819A-8BC3BD8B0E5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6" name="图形 45">
                  <a:extLst>
                    <a:ext uri="{FF2B5EF4-FFF2-40B4-BE49-F238E27FC236}">
                      <a16:creationId xmlns:a16="http://schemas.microsoft.com/office/drawing/2014/main" id="{FFBDEEC1-8431-4CDD-AD05-0831150726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722450" y="860634"/>
                  <a:ext cx="327974" cy="327974"/>
                </a:xfrm>
                <a:prstGeom prst="rect">
                  <a:avLst/>
                </a:prstGeom>
              </p:spPr>
            </p:pic>
          </p:grpSp>
        </p:grpSp>
      </p:grpSp>
      <p:sp>
        <p:nvSpPr>
          <p:cNvPr id="6" name="Slide Number Placeholder 5">
            <a:extLst>
              <a:ext uri="{FF2B5EF4-FFF2-40B4-BE49-F238E27FC236}">
                <a16:creationId xmlns:a16="http://schemas.microsoft.com/office/drawing/2014/main" id="{4DCEBD9E-D4AC-A94E-B7E3-C548DFF3B340}"/>
              </a:ext>
            </a:extLst>
          </p:cNvPr>
          <p:cNvSpPr>
            <a:spLocks noGrp="1"/>
          </p:cNvSpPr>
          <p:nvPr>
            <p:ph type="sldNum" sz="quarter" idx="4"/>
          </p:nvPr>
        </p:nvSpPr>
        <p:spPr/>
        <p:txBody>
          <a:bodyPr/>
          <a:lstStyle/>
          <a:p>
            <a:fld id="{B8DA0876-81C4-5441-91EC-577A37FCAA9C}" type="slidenum">
              <a:rPr lang="en-CN" smtClean="0"/>
              <a:pPr/>
              <a:t>7</a:t>
            </a:fld>
            <a:endParaRPr lang="en-CN"/>
          </a:p>
        </p:txBody>
      </p:sp>
    </p:spTree>
    <p:extLst>
      <p:ext uri="{BB962C8B-B14F-4D97-AF65-F5344CB8AC3E}">
        <p14:creationId xmlns:p14="http://schemas.microsoft.com/office/powerpoint/2010/main" val="9365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ABA84F-45E5-4F49-A7A1-E6ACB1644368}"/>
              </a:ext>
            </a:extLst>
          </p:cNvPr>
          <p:cNvGrpSpPr/>
          <p:nvPr/>
        </p:nvGrpSpPr>
        <p:grpSpPr>
          <a:xfrm>
            <a:off x="6958256" y="1747620"/>
            <a:ext cx="4750255" cy="4828825"/>
            <a:chOff x="1187851" y="1754855"/>
            <a:chExt cx="4750255" cy="4828825"/>
          </a:xfrm>
        </p:grpSpPr>
        <p:sp>
          <p:nvSpPr>
            <p:cNvPr id="107" name="矩形 106">
              <a:extLst>
                <a:ext uri="{FF2B5EF4-FFF2-40B4-BE49-F238E27FC236}">
                  <a16:creationId xmlns:a16="http://schemas.microsoft.com/office/drawing/2014/main" id="{BA0C4894-2AEB-483A-89D9-CF2C2FEEFF1D}"/>
                </a:ext>
              </a:extLst>
            </p:cNvPr>
            <p:cNvSpPr/>
            <p:nvPr/>
          </p:nvSpPr>
          <p:spPr>
            <a:xfrm>
              <a:off x="1189493"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08" name="图形 107">
              <a:extLst>
                <a:ext uri="{FF2B5EF4-FFF2-40B4-BE49-F238E27FC236}">
                  <a16:creationId xmlns:a16="http://schemas.microsoft.com/office/drawing/2014/main" id="{7BB5C8A3-9634-452C-BFE6-1EA29FBD12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618" y="3085627"/>
              <a:ext cx="561854" cy="561854"/>
            </a:xfrm>
            <a:prstGeom prst="rect">
              <a:avLst/>
            </a:prstGeom>
          </p:spPr>
        </p:pic>
        <p:sp>
          <p:nvSpPr>
            <p:cNvPr id="109" name="文本框 108">
              <a:extLst>
                <a:ext uri="{FF2B5EF4-FFF2-40B4-BE49-F238E27FC236}">
                  <a16:creationId xmlns:a16="http://schemas.microsoft.com/office/drawing/2014/main" id="{6BCF5532-A9AA-4EDE-AFB9-0F4CE0535AC5}"/>
                </a:ext>
              </a:extLst>
            </p:cNvPr>
            <p:cNvSpPr txBox="1"/>
            <p:nvPr/>
          </p:nvSpPr>
          <p:spPr>
            <a:xfrm>
              <a:off x="3130402" y="2658422"/>
              <a:ext cx="786049"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E5288AB1-5010-465E-A27A-E02BB29FC89C}"/>
                </a:ext>
              </a:extLst>
            </p:cNvPr>
            <p:cNvSpPr/>
            <p:nvPr/>
          </p:nvSpPr>
          <p:spPr>
            <a:xfrm>
              <a:off x="1496532"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11" name="组合 110">
              <a:extLst>
                <a:ext uri="{FF2B5EF4-FFF2-40B4-BE49-F238E27FC236}">
                  <a16:creationId xmlns:a16="http://schemas.microsoft.com/office/drawing/2014/main" id="{052FF837-B6F5-42AC-8147-C369EF51CB87}"/>
                </a:ext>
              </a:extLst>
            </p:cNvPr>
            <p:cNvGrpSpPr/>
            <p:nvPr/>
          </p:nvGrpSpPr>
          <p:grpSpPr>
            <a:xfrm>
              <a:off x="1496532" y="4108252"/>
              <a:ext cx="4072026" cy="561854"/>
              <a:chOff x="3859729" y="3695712"/>
              <a:chExt cx="4072026" cy="561854"/>
            </a:xfrm>
          </p:grpSpPr>
          <p:sp>
            <p:nvSpPr>
              <p:cNvPr id="112" name="文本框 111">
                <a:extLst>
                  <a:ext uri="{FF2B5EF4-FFF2-40B4-BE49-F238E27FC236}">
                    <a16:creationId xmlns:a16="http://schemas.microsoft.com/office/drawing/2014/main" id="{8AE8166B-D1D6-4A35-8FC8-860951E50939}"/>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0E3AA13-29E5-4DA7-8A73-E5F6A0F2C973}"/>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4" name="直接箭头连接符 113">
              <a:extLst>
                <a:ext uri="{FF2B5EF4-FFF2-40B4-BE49-F238E27FC236}">
                  <a16:creationId xmlns:a16="http://schemas.microsoft.com/office/drawing/2014/main" id="{0912A49A-716D-4B59-BE7C-107DAE91821B}"/>
                </a:ext>
              </a:extLst>
            </p:cNvPr>
            <p:cNvCxnSpPr>
              <a:cxnSpLocks/>
              <a:stCxn id="108" idx="2"/>
              <a:endCxn id="113" idx="0"/>
            </p:cNvCxnSpPr>
            <p:nvPr/>
          </p:nvCxnSpPr>
          <p:spPr>
            <a:xfrm>
              <a:off x="3532545"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8A15CA49-2B62-4A44-913B-0845ADD991FB}"/>
                </a:ext>
              </a:extLst>
            </p:cNvPr>
            <p:cNvCxnSpPr>
              <a:cxnSpLocks/>
              <a:stCxn id="113" idx="2"/>
              <a:endCxn id="110" idx="0"/>
            </p:cNvCxnSpPr>
            <p:nvPr/>
          </p:nvCxnSpPr>
          <p:spPr>
            <a:xfrm>
              <a:off x="3532545" y="4670106"/>
              <a:ext cx="0" cy="123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图形 115">
              <a:extLst>
                <a:ext uri="{FF2B5EF4-FFF2-40B4-BE49-F238E27FC236}">
                  <a16:creationId xmlns:a16="http://schemas.microsoft.com/office/drawing/2014/main" id="{97693EF4-57CD-449B-9E23-3F87D1ACE0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6130" y="4164655"/>
              <a:ext cx="466522" cy="466522"/>
            </a:xfrm>
            <a:prstGeom prst="rect">
              <a:avLst/>
            </a:prstGeom>
          </p:spPr>
        </p:pic>
        <p:sp>
          <p:nvSpPr>
            <p:cNvPr id="117" name="文本框 116">
              <a:extLst>
                <a:ext uri="{FF2B5EF4-FFF2-40B4-BE49-F238E27FC236}">
                  <a16:creationId xmlns:a16="http://schemas.microsoft.com/office/drawing/2014/main" id="{1976E021-06E9-4A38-861C-EF12BFC3E1DB}"/>
                </a:ext>
              </a:extLst>
            </p:cNvPr>
            <p:cNvSpPr txBox="1"/>
            <p:nvPr/>
          </p:nvSpPr>
          <p:spPr>
            <a:xfrm>
              <a:off x="3550173"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22" name="矩形 121">
              <a:extLst>
                <a:ext uri="{FF2B5EF4-FFF2-40B4-BE49-F238E27FC236}">
                  <a16:creationId xmlns:a16="http://schemas.microsoft.com/office/drawing/2014/main" id="{7692F613-F476-4ABC-9809-D477C1F56E62}"/>
                </a:ext>
              </a:extLst>
            </p:cNvPr>
            <p:cNvSpPr/>
            <p:nvPr/>
          </p:nvSpPr>
          <p:spPr>
            <a:xfrm>
              <a:off x="1187851" y="1754855"/>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(Use First,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23" name="文本框 122">
              <a:extLst>
                <a:ext uri="{FF2B5EF4-FFF2-40B4-BE49-F238E27FC236}">
                  <a16:creationId xmlns:a16="http://schemas.microsoft.com/office/drawing/2014/main" id="{B5F2C593-55DB-46E5-BB62-9CB805A1A46A}"/>
                </a:ext>
              </a:extLst>
            </p:cNvPr>
            <p:cNvSpPr txBox="1"/>
            <p:nvPr/>
          </p:nvSpPr>
          <p:spPr>
            <a:xfrm>
              <a:off x="3561926" y="5520923"/>
              <a:ext cx="1871810"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Credit Evaluation</a:t>
              </a:r>
              <a:endParaRPr lang="zh-CN" altLang="en-US" sz="1600" dirty="0"/>
            </a:p>
          </p:txBody>
        </p: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3" cy="475612"/>
          </a:xfrm>
        </p:spPr>
        <p:txBody>
          <a:bodyPr/>
          <a:lstStyle/>
          <a:p>
            <a:r>
              <a:rPr lang="en-US" dirty="0"/>
              <a:t>Ⅱ. </a:t>
            </a:r>
            <a:r>
              <a:rPr lang="en-US" altLang="zh-CN" dirty="0"/>
              <a:t>Business Architecture Analysis: </a:t>
            </a:r>
            <a:r>
              <a:rPr lang="en-US" altLang="zh-CN" dirty="0">
                <a:solidFill>
                  <a:schemeClr val="accent1"/>
                </a:solidFill>
              </a:rPr>
              <a:t>Contract Establishment</a:t>
            </a:r>
          </a:p>
        </p:txBody>
      </p:sp>
      <p:grpSp>
        <p:nvGrpSpPr>
          <p:cNvPr id="4" name="组合 3">
            <a:extLst>
              <a:ext uri="{FF2B5EF4-FFF2-40B4-BE49-F238E27FC236}">
                <a16:creationId xmlns:a16="http://schemas.microsoft.com/office/drawing/2014/main" id="{75A30584-1C7C-4958-9DE6-998FA7622CEA}"/>
              </a:ext>
            </a:extLst>
          </p:cNvPr>
          <p:cNvGrpSpPr/>
          <p:nvPr/>
        </p:nvGrpSpPr>
        <p:grpSpPr>
          <a:xfrm>
            <a:off x="1036475" y="1752099"/>
            <a:ext cx="4750255" cy="4824346"/>
            <a:chOff x="6348709" y="1759334"/>
            <a:chExt cx="4750255" cy="4824346"/>
          </a:xfrm>
        </p:grpSpPr>
        <p:sp>
          <p:nvSpPr>
            <p:cNvPr id="48" name="矩形 47">
              <a:extLst>
                <a:ext uri="{FF2B5EF4-FFF2-40B4-BE49-F238E27FC236}">
                  <a16:creationId xmlns:a16="http://schemas.microsoft.com/office/drawing/2014/main" id="{CCA462AD-1B36-4DEF-87DB-DADEA7372E51}"/>
                </a:ext>
              </a:extLst>
            </p:cNvPr>
            <p:cNvSpPr/>
            <p:nvPr/>
          </p:nvSpPr>
          <p:spPr>
            <a:xfrm>
              <a:off x="6359859"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9" name="图形 48">
              <a:extLst>
                <a:ext uri="{FF2B5EF4-FFF2-40B4-BE49-F238E27FC236}">
                  <a16:creationId xmlns:a16="http://schemas.microsoft.com/office/drawing/2014/main" id="{1FA0EE62-EA7E-4AA5-8D04-CF406387CB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984" y="3085627"/>
              <a:ext cx="561854" cy="561854"/>
            </a:xfrm>
            <a:prstGeom prst="rect">
              <a:avLst/>
            </a:prstGeom>
          </p:spPr>
        </p:pic>
        <p:sp>
          <p:nvSpPr>
            <p:cNvPr id="50" name="文本框 49">
              <a:extLst>
                <a:ext uri="{FF2B5EF4-FFF2-40B4-BE49-F238E27FC236}">
                  <a16:creationId xmlns:a16="http://schemas.microsoft.com/office/drawing/2014/main" id="{066A71F8-9C3E-4803-AA1B-DC99F0B4F01E}"/>
                </a:ext>
              </a:extLst>
            </p:cNvPr>
            <p:cNvSpPr txBox="1"/>
            <p:nvPr/>
          </p:nvSpPr>
          <p:spPr>
            <a:xfrm>
              <a:off x="8300768" y="2658422"/>
              <a:ext cx="793060"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FEA4CDB-D198-44F7-9EC8-873DDBEF5175}"/>
                </a:ext>
              </a:extLst>
            </p:cNvPr>
            <p:cNvSpPr/>
            <p:nvPr/>
          </p:nvSpPr>
          <p:spPr>
            <a:xfrm>
              <a:off x="6666898"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9" name="组合 68">
              <a:extLst>
                <a:ext uri="{FF2B5EF4-FFF2-40B4-BE49-F238E27FC236}">
                  <a16:creationId xmlns:a16="http://schemas.microsoft.com/office/drawing/2014/main" id="{4FB74607-406E-4F74-A397-8E4751F1EE35}"/>
                </a:ext>
              </a:extLst>
            </p:cNvPr>
            <p:cNvGrpSpPr/>
            <p:nvPr/>
          </p:nvGrpSpPr>
          <p:grpSpPr>
            <a:xfrm>
              <a:off x="6666898" y="4108252"/>
              <a:ext cx="4072026" cy="561854"/>
              <a:chOff x="3859729" y="3695712"/>
              <a:chExt cx="4072026" cy="561854"/>
            </a:xfrm>
          </p:grpSpPr>
          <p:sp>
            <p:nvSpPr>
              <p:cNvPr id="99" name="文本框 98">
                <a:extLst>
                  <a:ext uri="{FF2B5EF4-FFF2-40B4-BE49-F238E27FC236}">
                    <a16:creationId xmlns:a16="http://schemas.microsoft.com/office/drawing/2014/main" id="{F35DCD38-E623-48DA-A3A8-7456E40E93DC}"/>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D61B7EBD-B8A1-4139-B261-E9878A074DB0}"/>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1" name="直接箭头连接符 100">
              <a:extLst>
                <a:ext uri="{FF2B5EF4-FFF2-40B4-BE49-F238E27FC236}">
                  <a16:creationId xmlns:a16="http://schemas.microsoft.com/office/drawing/2014/main" id="{FD33020D-1B2B-4BFC-A8FE-9F5DBFE24002}"/>
                </a:ext>
              </a:extLst>
            </p:cNvPr>
            <p:cNvCxnSpPr>
              <a:cxnSpLocks/>
              <a:stCxn id="49" idx="2"/>
              <a:endCxn id="100" idx="0"/>
            </p:cNvCxnSpPr>
            <p:nvPr/>
          </p:nvCxnSpPr>
          <p:spPr>
            <a:xfrm>
              <a:off x="8702911"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55FCC206-4626-435C-A9D9-B6A117CDAF95}"/>
                </a:ext>
              </a:extLst>
            </p:cNvPr>
            <p:cNvCxnSpPr>
              <a:cxnSpLocks/>
              <a:stCxn id="100" idx="2"/>
              <a:endCxn id="118" idx="0"/>
            </p:cNvCxnSpPr>
            <p:nvPr/>
          </p:nvCxnSpPr>
          <p:spPr>
            <a:xfrm flipH="1">
              <a:off x="8701228" y="4670106"/>
              <a:ext cx="1683" cy="371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 name="图形 102">
              <a:extLst>
                <a:ext uri="{FF2B5EF4-FFF2-40B4-BE49-F238E27FC236}">
                  <a16:creationId xmlns:a16="http://schemas.microsoft.com/office/drawing/2014/main" id="{E25765C3-F26A-4072-90D3-DC13D642EE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6496" y="4164655"/>
              <a:ext cx="466522" cy="466522"/>
            </a:xfrm>
            <a:prstGeom prst="rect">
              <a:avLst/>
            </a:prstGeom>
          </p:spPr>
        </p:pic>
        <p:sp>
          <p:nvSpPr>
            <p:cNvPr id="104" name="文本框 103">
              <a:extLst>
                <a:ext uri="{FF2B5EF4-FFF2-40B4-BE49-F238E27FC236}">
                  <a16:creationId xmlns:a16="http://schemas.microsoft.com/office/drawing/2014/main" id="{EE48DFC0-61FB-4E64-AAF4-B94E73F3F747}"/>
                </a:ext>
              </a:extLst>
            </p:cNvPr>
            <p:cNvSpPr txBox="1"/>
            <p:nvPr/>
          </p:nvSpPr>
          <p:spPr>
            <a:xfrm>
              <a:off x="8720539"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05" name="矩形 104">
              <a:extLst>
                <a:ext uri="{FF2B5EF4-FFF2-40B4-BE49-F238E27FC236}">
                  <a16:creationId xmlns:a16="http://schemas.microsoft.com/office/drawing/2014/main" id="{A7747F1C-C9C6-4646-B077-E1F558895BCD}"/>
                </a:ext>
              </a:extLst>
            </p:cNvPr>
            <p:cNvSpPr/>
            <p:nvPr/>
          </p:nvSpPr>
          <p:spPr>
            <a:xfrm>
              <a:off x="6348709" y="1759334"/>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(Pay First,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B48167DA-89FB-4568-90FB-560C7B35977D}"/>
                </a:ext>
              </a:extLst>
            </p:cNvPr>
            <p:cNvSpPr/>
            <p:nvPr/>
          </p:nvSpPr>
          <p:spPr>
            <a:xfrm>
              <a:off x="6665215" y="5041771"/>
              <a:ext cx="4072026" cy="55874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a:extLst>
                <a:ext uri="{FF2B5EF4-FFF2-40B4-BE49-F238E27FC236}">
                  <a16:creationId xmlns:a16="http://schemas.microsoft.com/office/drawing/2014/main" id="{AEF2B301-F38C-4601-AB0D-92AF988155C4}"/>
                </a:ext>
              </a:extLst>
            </p:cNvPr>
            <p:cNvSpPr txBox="1"/>
            <p:nvPr/>
          </p:nvSpPr>
          <p:spPr>
            <a:xfrm>
              <a:off x="7308293" y="5164703"/>
              <a:ext cx="338573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to Smart Contract</a:t>
              </a:r>
              <a:endParaRPr lang="zh-CN" altLang="en-US" dirty="0">
                <a:latin typeface="Times New Roman" panose="02020603050405020304" pitchFamily="18" charset="0"/>
                <a:cs typeface="Times New Roman" panose="02020603050405020304" pitchFamily="18" charset="0"/>
              </a:endParaRPr>
            </a:p>
          </p:txBody>
        </p:sp>
        <p:pic>
          <p:nvPicPr>
            <p:cNvPr id="120" name="图形 119">
              <a:extLst>
                <a:ext uri="{FF2B5EF4-FFF2-40B4-BE49-F238E27FC236}">
                  <a16:creationId xmlns:a16="http://schemas.microsoft.com/office/drawing/2014/main" id="{4B73ED74-6AB0-4FA6-AD46-7EA273730C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1455" y="5086488"/>
              <a:ext cx="490265" cy="490265"/>
            </a:xfrm>
            <a:prstGeom prst="rect">
              <a:avLst/>
            </a:prstGeom>
          </p:spPr>
        </p:pic>
        <p:cxnSp>
          <p:nvCxnSpPr>
            <p:cNvPr id="121" name="直接箭头连接符 120">
              <a:extLst>
                <a:ext uri="{FF2B5EF4-FFF2-40B4-BE49-F238E27FC236}">
                  <a16:creationId xmlns:a16="http://schemas.microsoft.com/office/drawing/2014/main" id="{47D6352D-802D-4AA2-AB0C-A0CD74ED30BE}"/>
                </a:ext>
              </a:extLst>
            </p:cNvPr>
            <p:cNvCxnSpPr>
              <a:cxnSpLocks/>
              <a:stCxn id="118" idx="2"/>
              <a:endCxn id="55" idx="0"/>
            </p:cNvCxnSpPr>
            <p:nvPr/>
          </p:nvCxnSpPr>
          <p:spPr>
            <a:xfrm>
              <a:off x="8701228" y="5600511"/>
              <a:ext cx="1683" cy="303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2408584-EB93-364B-B8A6-8FA51A89C0DC}"/>
              </a:ext>
            </a:extLst>
          </p:cNvPr>
          <p:cNvGrpSpPr/>
          <p:nvPr/>
        </p:nvGrpSpPr>
        <p:grpSpPr>
          <a:xfrm>
            <a:off x="278273" y="952955"/>
            <a:ext cx="6101517" cy="535702"/>
            <a:chOff x="570781" y="939570"/>
            <a:chExt cx="6101517" cy="535702"/>
          </a:xfrm>
        </p:grpSpPr>
        <p:sp>
          <p:nvSpPr>
            <p:cNvPr id="125" name="Rectangle 4">
              <a:extLst>
                <a:ext uri="{FF2B5EF4-FFF2-40B4-BE49-F238E27FC236}">
                  <a16:creationId xmlns:a16="http://schemas.microsoft.com/office/drawing/2014/main" id="{F88C75B1-8C87-4639-A756-E5026D0EEEF2}"/>
                </a:ext>
              </a:extLst>
            </p:cNvPr>
            <p:cNvSpPr/>
            <p:nvPr/>
          </p:nvSpPr>
          <p:spPr>
            <a:xfrm>
              <a:off x="1205757" y="939570"/>
              <a:ext cx="546654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Dual Modes: Use First, Pay Later &amp; Pay First, Use Later</a:t>
              </a:r>
            </a:p>
          </p:txBody>
        </p:sp>
        <p:grpSp>
          <p:nvGrpSpPr>
            <p:cNvPr id="129" name="Group 52">
              <a:extLst>
                <a:ext uri="{FF2B5EF4-FFF2-40B4-BE49-F238E27FC236}">
                  <a16:creationId xmlns:a16="http://schemas.microsoft.com/office/drawing/2014/main" id="{52F0226D-29FC-481A-9115-1F23A95A2C87}"/>
                </a:ext>
              </a:extLst>
            </p:cNvPr>
            <p:cNvGrpSpPr/>
            <p:nvPr/>
          </p:nvGrpSpPr>
          <p:grpSpPr>
            <a:xfrm>
              <a:off x="570781" y="948773"/>
              <a:ext cx="526499" cy="526499"/>
              <a:chOff x="7567283" y="2957120"/>
              <a:chExt cx="678581" cy="678581"/>
            </a:xfrm>
          </p:grpSpPr>
          <p:sp>
            <p:nvSpPr>
              <p:cNvPr id="131" name="Freeform 19">
                <a:extLst>
                  <a:ext uri="{FF2B5EF4-FFF2-40B4-BE49-F238E27FC236}">
                    <a16:creationId xmlns:a16="http://schemas.microsoft.com/office/drawing/2014/main" id="{9EAD791E-9A0C-42E1-A674-318F3618CA4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2" name="Oval 43">
                <a:extLst>
                  <a:ext uri="{FF2B5EF4-FFF2-40B4-BE49-F238E27FC236}">
                    <a16:creationId xmlns:a16="http://schemas.microsoft.com/office/drawing/2014/main" id="{FF04E808-F65B-4544-A4BC-851856A6755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38" name="图形 137">
              <a:extLst>
                <a:ext uri="{FF2B5EF4-FFF2-40B4-BE49-F238E27FC236}">
                  <a16:creationId xmlns:a16="http://schemas.microsoft.com/office/drawing/2014/main" id="{2DE18A4C-3ED5-486A-945E-88DF0BBDAD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258" y="1048016"/>
              <a:ext cx="309605" cy="309605"/>
            </a:xfrm>
            <a:prstGeom prst="rect">
              <a:avLst/>
            </a:prstGeom>
          </p:spPr>
        </p:pic>
      </p:grpSp>
      <p:grpSp>
        <p:nvGrpSpPr>
          <p:cNvPr id="7" name="Group 6">
            <a:extLst>
              <a:ext uri="{FF2B5EF4-FFF2-40B4-BE49-F238E27FC236}">
                <a16:creationId xmlns:a16="http://schemas.microsoft.com/office/drawing/2014/main" id="{FB50A121-707C-AB42-B44D-C4DB7ED038F0}"/>
              </a:ext>
            </a:extLst>
          </p:cNvPr>
          <p:cNvGrpSpPr/>
          <p:nvPr/>
        </p:nvGrpSpPr>
        <p:grpSpPr>
          <a:xfrm>
            <a:off x="6685430" y="948110"/>
            <a:ext cx="4668765" cy="542084"/>
            <a:chOff x="6812376" y="948706"/>
            <a:chExt cx="4668765" cy="542084"/>
          </a:xfrm>
        </p:grpSpPr>
        <p:sp>
          <p:nvSpPr>
            <p:cNvPr id="124" name="Rectangle 4">
              <a:extLst>
                <a:ext uri="{FF2B5EF4-FFF2-40B4-BE49-F238E27FC236}">
                  <a16:creationId xmlns:a16="http://schemas.microsoft.com/office/drawing/2014/main" id="{8F204AB7-EA7C-4756-8FBB-5797A72F9D56}"/>
                </a:ext>
              </a:extLst>
            </p:cNvPr>
            <p:cNvSpPr/>
            <p:nvPr/>
          </p:nvSpPr>
          <p:spPr>
            <a:xfrm>
              <a:off x="7439520" y="964291"/>
              <a:ext cx="4041621" cy="526499"/>
            </a:xfrm>
            <a:prstGeom prst="rect">
              <a:avLst/>
            </a:prstGeom>
            <a:solidFill>
              <a:schemeClr val="bg1">
                <a:lumMod val="95000"/>
              </a:schemeClr>
            </a:solidFill>
            <a:ln w="1905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(Permission)</a:t>
              </a:r>
            </a:p>
          </p:txBody>
        </p:sp>
        <p:grpSp>
          <p:nvGrpSpPr>
            <p:cNvPr id="134" name="Group 52">
              <a:extLst>
                <a:ext uri="{FF2B5EF4-FFF2-40B4-BE49-F238E27FC236}">
                  <a16:creationId xmlns:a16="http://schemas.microsoft.com/office/drawing/2014/main" id="{7238F328-C65E-49EE-994D-CCF0DBC0D254}"/>
                </a:ext>
              </a:extLst>
            </p:cNvPr>
            <p:cNvGrpSpPr/>
            <p:nvPr/>
          </p:nvGrpSpPr>
          <p:grpSpPr>
            <a:xfrm>
              <a:off x="6812376" y="948706"/>
              <a:ext cx="526499" cy="526499"/>
              <a:chOff x="7567283" y="2957120"/>
              <a:chExt cx="678581" cy="678581"/>
            </a:xfrm>
          </p:grpSpPr>
          <p:sp>
            <p:nvSpPr>
              <p:cNvPr id="136" name="Freeform 19">
                <a:extLst>
                  <a:ext uri="{FF2B5EF4-FFF2-40B4-BE49-F238E27FC236}">
                    <a16:creationId xmlns:a16="http://schemas.microsoft.com/office/drawing/2014/main" id="{1ACA55C6-6CCD-4D6A-B3DF-D178C9C8A497}"/>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7" name="Oval 43">
                <a:extLst>
                  <a:ext uri="{FF2B5EF4-FFF2-40B4-BE49-F238E27FC236}">
                    <a16:creationId xmlns:a16="http://schemas.microsoft.com/office/drawing/2014/main" id="{8CF6830E-DC9F-4479-9F1C-45BADC2D226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3" name="图形 2">
              <a:extLst>
                <a:ext uri="{FF2B5EF4-FFF2-40B4-BE49-F238E27FC236}">
                  <a16:creationId xmlns:a16="http://schemas.microsoft.com/office/drawing/2014/main" id="{B0A85D0E-EEAC-4526-9031-95D3D14B32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8369" y="1021840"/>
              <a:ext cx="374512" cy="374512"/>
            </a:xfrm>
            <a:prstGeom prst="rect">
              <a:avLst/>
            </a:prstGeom>
          </p:spPr>
        </p:pic>
      </p:grpSp>
      <p:sp>
        <p:nvSpPr>
          <p:cNvPr id="2" name="Slide Number Placeholder 1">
            <a:extLst>
              <a:ext uri="{FF2B5EF4-FFF2-40B4-BE49-F238E27FC236}">
                <a16:creationId xmlns:a16="http://schemas.microsoft.com/office/drawing/2014/main" id="{C0C4D3C0-0432-F64E-9976-3249BAD932CE}"/>
              </a:ext>
            </a:extLst>
          </p:cNvPr>
          <p:cNvSpPr>
            <a:spLocks noGrp="1"/>
          </p:cNvSpPr>
          <p:nvPr>
            <p:ph type="sldNum" sz="quarter" idx="4"/>
          </p:nvPr>
        </p:nvSpPr>
        <p:spPr/>
        <p:txBody>
          <a:bodyPr/>
          <a:lstStyle/>
          <a:p>
            <a:fld id="{B8DA0876-81C4-5441-91EC-577A37FCAA9C}" type="slidenum">
              <a:rPr lang="en-CN" smtClean="0"/>
              <a:pPr/>
              <a:t>8</a:t>
            </a:fld>
            <a:endParaRPr lang="en-CN"/>
          </a:p>
        </p:txBody>
      </p:sp>
    </p:spTree>
    <p:extLst>
      <p:ext uri="{BB962C8B-B14F-4D97-AF65-F5344CB8AC3E}">
        <p14:creationId xmlns:p14="http://schemas.microsoft.com/office/powerpoint/2010/main" val="330201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459452" cy="475612"/>
          </a:xfrm>
        </p:spPr>
        <p:txBody>
          <a:bodyPr/>
          <a:lstStyle/>
          <a:p>
            <a:r>
              <a:rPr lang="en-US" dirty="0"/>
              <a:t>Ⅱ. </a:t>
            </a:r>
            <a:r>
              <a:rPr lang="en-US" altLang="zh-CN" dirty="0"/>
              <a:t>Business Architecture Analysis: </a:t>
            </a:r>
            <a:r>
              <a:rPr lang="en-US" altLang="zh-CN" dirty="0">
                <a:solidFill>
                  <a:schemeClr val="accent1"/>
                </a:solidFill>
              </a:rPr>
              <a:t>Daily Consumption (1/2)</a:t>
            </a:r>
          </a:p>
        </p:txBody>
      </p:sp>
      <p:grpSp>
        <p:nvGrpSpPr>
          <p:cNvPr id="2" name="组合 1">
            <a:extLst>
              <a:ext uri="{FF2B5EF4-FFF2-40B4-BE49-F238E27FC236}">
                <a16:creationId xmlns:a16="http://schemas.microsoft.com/office/drawing/2014/main" id="{AE85401F-AE37-4E03-9B46-71138B769277}"/>
              </a:ext>
            </a:extLst>
          </p:cNvPr>
          <p:cNvGrpSpPr/>
          <p:nvPr/>
        </p:nvGrpSpPr>
        <p:grpSpPr>
          <a:xfrm>
            <a:off x="969655" y="1748433"/>
            <a:ext cx="10273959" cy="4804768"/>
            <a:chOff x="969655" y="1128052"/>
            <a:chExt cx="10273959" cy="4804768"/>
          </a:xfrm>
        </p:grpSpPr>
        <p:sp>
          <p:nvSpPr>
            <p:cNvPr id="140" name="Rectangle 4">
              <a:extLst>
                <a:ext uri="{FF2B5EF4-FFF2-40B4-BE49-F238E27FC236}">
                  <a16:creationId xmlns:a16="http://schemas.microsoft.com/office/drawing/2014/main" id="{B9A6DD97-E6FE-4C86-8C0E-6D70C9EE4BC5}"/>
                </a:ext>
              </a:extLst>
            </p:cNvPr>
            <p:cNvSpPr/>
            <p:nvPr/>
          </p:nvSpPr>
          <p:spPr>
            <a:xfrm>
              <a:off x="3960561" y="2553978"/>
              <a:ext cx="3823297"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1" name="Rectangle 4">
              <a:extLst>
                <a:ext uri="{FF2B5EF4-FFF2-40B4-BE49-F238E27FC236}">
                  <a16:creationId xmlns:a16="http://schemas.microsoft.com/office/drawing/2014/main" id="{FF3BF8D0-EC9F-4995-803A-EEBBCC9D8CD7}"/>
                </a:ext>
              </a:extLst>
            </p:cNvPr>
            <p:cNvSpPr/>
            <p:nvPr/>
          </p:nvSpPr>
          <p:spPr>
            <a:xfrm>
              <a:off x="3955795" y="1180822"/>
              <a:ext cx="3823296" cy="1021615"/>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6" name="TextBox 35">
              <a:extLst>
                <a:ext uri="{FF2B5EF4-FFF2-40B4-BE49-F238E27FC236}">
                  <a16:creationId xmlns:a16="http://schemas.microsoft.com/office/drawing/2014/main" id="{334B1957-F433-42C6-AA9B-B8190A6FC242}"/>
                </a:ext>
              </a:extLst>
            </p:cNvPr>
            <p:cNvSpPr txBox="1"/>
            <p:nvPr/>
          </p:nvSpPr>
          <p:spPr>
            <a:xfrm>
              <a:off x="4650657" y="1359718"/>
              <a:ext cx="3192232" cy="657488"/>
            </a:xfrm>
            <a:prstGeom prst="rect">
              <a:avLst/>
            </a:prstGeom>
            <a:noFill/>
          </p:spPr>
          <p:txBody>
            <a:bodyPr wrap="square" rtlCol="0">
              <a:spAutoFit/>
            </a:bodyPr>
            <a:lstStyle/>
            <a:p>
              <a:pPr algn="ctr">
                <a:lnSpc>
                  <a:spcPct val="120000"/>
                </a:lnSpc>
                <a:spcAft>
                  <a:spcPts val="400"/>
                </a:spcAft>
              </a:pPr>
              <a:r>
                <a:rPr lang="en-US" sz="1600" dirty="0">
                  <a:solidFill>
                    <a:srgbClr val="00206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Scan the code before enjoying the service, with record sent to the SC</a:t>
              </a:r>
            </a:p>
          </p:txBody>
        </p:sp>
        <p:sp>
          <p:nvSpPr>
            <p:cNvPr id="168" name="Oval 44">
              <a:extLst>
                <a:ext uri="{FF2B5EF4-FFF2-40B4-BE49-F238E27FC236}">
                  <a16:creationId xmlns:a16="http://schemas.microsoft.com/office/drawing/2014/main" id="{5B20F485-56AA-446E-8FFB-E27DB5B6E541}"/>
                </a:ext>
              </a:extLst>
            </p:cNvPr>
            <p:cNvSpPr/>
            <p:nvPr/>
          </p:nvSpPr>
          <p:spPr>
            <a:xfrm>
              <a:off x="4078125" y="2728014"/>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9" name="Rectangle 4">
              <a:extLst>
                <a:ext uri="{FF2B5EF4-FFF2-40B4-BE49-F238E27FC236}">
                  <a16:creationId xmlns:a16="http://schemas.microsoft.com/office/drawing/2014/main" id="{3298BC25-2906-4627-A483-126F75F3E31C}"/>
                </a:ext>
              </a:extLst>
            </p:cNvPr>
            <p:cNvSpPr/>
            <p:nvPr/>
          </p:nvSpPr>
          <p:spPr>
            <a:xfrm>
              <a:off x="3955794" y="3927132"/>
              <a:ext cx="3823295"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1" name="Oval 44">
              <a:extLst>
                <a:ext uri="{FF2B5EF4-FFF2-40B4-BE49-F238E27FC236}">
                  <a16:creationId xmlns:a16="http://schemas.microsoft.com/office/drawing/2014/main" id="{12741788-9A33-48C9-A772-35E63C843DFD}"/>
                </a:ext>
              </a:extLst>
            </p:cNvPr>
            <p:cNvSpPr/>
            <p:nvPr/>
          </p:nvSpPr>
          <p:spPr>
            <a:xfrm>
              <a:off x="4073358" y="4101168"/>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72" name="组合 171">
              <a:extLst>
                <a:ext uri="{FF2B5EF4-FFF2-40B4-BE49-F238E27FC236}">
                  <a16:creationId xmlns:a16="http://schemas.microsoft.com/office/drawing/2014/main" id="{2753CEA5-B244-4511-A56A-442C6487A697}"/>
                </a:ext>
              </a:extLst>
            </p:cNvPr>
            <p:cNvGrpSpPr/>
            <p:nvPr/>
          </p:nvGrpSpPr>
          <p:grpSpPr>
            <a:xfrm>
              <a:off x="4073358" y="1352340"/>
              <a:ext cx="678581" cy="678581"/>
              <a:chOff x="8190892" y="2268278"/>
              <a:chExt cx="678581" cy="678581"/>
            </a:xfrm>
          </p:grpSpPr>
          <p:grpSp>
            <p:nvGrpSpPr>
              <p:cNvPr id="173" name="Group 52">
                <a:extLst>
                  <a:ext uri="{FF2B5EF4-FFF2-40B4-BE49-F238E27FC236}">
                    <a16:creationId xmlns:a16="http://schemas.microsoft.com/office/drawing/2014/main" id="{714CE54B-B596-447B-91C5-53BA9E623B0A}"/>
                  </a:ext>
                </a:extLst>
              </p:cNvPr>
              <p:cNvGrpSpPr/>
              <p:nvPr/>
            </p:nvGrpSpPr>
            <p:grpSpPr>
              <a:xfrm>
                <a:off x="8190892" y="2268278"/>
                <a:ext cx="678581" cy="678581"/>
                <a:chOff x="7567283" y="2957120"/>
                <a:chExt cx="678581" cy="678581"/>
              </a:xfrm>
            </p:grpSpPr>
            <p:sp>
              <p:nvSpPr>
                <p:cNvPr id="175" name="Freeform 19">
                  <a:extLst>
                    <a:ext uri="{FF2B5EF4-FFF2-40B4-BE49-F238E27FC236}">
                      <a16:creationId xmlns:a16="http://schemas.microsoft.com/office/drawing/2014/main" id="{42C93065-D629-4593-B0AC-71CE81FD555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6" name="Oval 43">
                  <a:extLst>
                    <a:ext uri="{FF2B5EF4-FFF2-40B4-BE49-F238E27FC236}">
                      <a16:creationId xmlns:a16="http://schemas.microsoft.com/office/drawing/2014/main" id="{0EF3EF7F-FABB-4FB8-819F-162D1642AF3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74" name="图形 173">
                <a:extLst>
                  <a:ext uri="{FF2B5EF4-FFF2-40B4-BE49-F238E27FC236}">
                    <a16:creationId xmlns:a16="http://schemas.microsoft.com/office/drawing/2014/main" id="{B5E5F328-8177-4559-A297-63F4247CA4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634" y="2395223"/>
                <a:ext cx="423264" cy="423264"/>
              </a:xfrm>
              <a:prstGeom prst="rect">
                <a:avLst/>
              </a:prstGeom>
            </p:spPr>
          </p:pic>
        </p:grpSp>
        <p:pic>
          <p:nvPicPr>
            <p:cNvPr id="177" name="图形 176">
              <a:extLst>
                <a:ext uri="{FF2B5EF4-FFF2-40B4-BE49-F238E27FC236}">
                  <a16:creationId xmlns:a16="http://schemas.microsoft.com/office/drawing/2014/main" id="{EAF902A5-C3FA-45EC-B03A-C1586A0D8E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7908" y="2844237"/>
              <a:ext cx="441096" cy="441096"/>
            </a:xfrm>
            <a:prstGeom prst="rect">
              <a:avLst/>
            </a:prstGeom>
          </p:spPr>
        </p:pic>
        <p:pic>
          <p:nvPicPr>
            <p:cNvPr id="179" name="图形 178">
              <a:extLst>
                <a:ext uri="{FF2B5EF4-FFF2-40B4-BE49-F238E27FC236}">
                  <a16:creationId xmlns:a16="http://schemas.microsoft.com/office/drawing/2014/main" id="{4FEEFB02-166A-4840-AF93-2E5908978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6629" y="4190699"/>
              <a:ext cx="494479" cy="494479"/>
            </a:xfrm>
            <a:prstGeom prst="rect">
              <a:avLst/>
            </a:prstGeom>
          </p:spPr>
        </p:pic>
        <p:sp>
          <p:nvSpPr>
            <p:cNvPr id="46" name="矩形 45">
              <a:extLst>
                <a:ext uri="{FF2B5EF4-FFF2-40B4-BE49-F238E27FC236}">
                  <a16:creationId xmlns:a16="http://schemas.microsoft.com/office/drawing/2014/main" id="{2B08BBFA-552D-4A88-8F6A-0FA4C554484A}"/>
                </a:ext>
              </a:extLst>
            </p:cNvPr>
            <p:cNvSpPr/>
            <p:nvPr/>
          </p:nvSpPr>
          <p:spPr>
            <a:xfrm>
              <a:off x="969656" y="1689744"/>
              <a:ext cx="10273958" cy="42430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7" name="图形 46">
              <a:extLst>
                <a:ext uri="{FF2B5EF4-FFF2-40B4-BE49-F238E27FC236}">
                  <a16:creationId xmlns:a16="http://schemas.microsoft.com/office/drawing/2014/main" id="{1D4A6252-A7E8-4F77-9E48-BB7DA6A89DA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970" y="2105626"/>
              <a:ext cx="561854" cy="561854"/>
            </a:xfrm>
            <a:prstGeom prst="rect">
              <a:avLst/>
            </a:prstGeom>
          </p:spPr>
        </p:pic>
        <p:sp>
          <p:nvSpPr>
            <p:cNvPr id="48" name="文本框 47">
              <a:extLst>
                <a:ext uri="{FF2B5EF4-FFF2-40B4-BE49-F238E27FC236}">
                  <a16:creationId xmlns:a16="http://schemas.microsoft.com/office/drawing/2014/main" id="{D6796A99-8E5C-4B2B-A1EB-932132BD2239}"/>
                </a:ext>
              </a:extLst>
            </p:cNvPr>
            <p:cNvSpPr txBox="1"/>
            <p:nvPr/>
          </p:nvSpPr>
          <p:spPr>
            <a:xfrm>
              <a:off x="2701638" y="1725748"/>
              <a:ext cx="890968"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B554A523-0638-4158-86D9-703983D433FF}"/>
                </a:ext>
              </a:extLst>
            </p:cNvPr>
            <p:cNvSpPr/>
            <p:nvPr/>
          </p:nvSpPr>
          <p:spPr>
            <a:xfrm>
              <a:off x="1109677" y="506540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50" name="组合 49">
              <a:extLst>
                <a:ext uri="{FF2B5EF4-FFF2-40B4-BE49-F238E27FC236}">
                  <a16:creationId xmlns:a16="http://schemas.microsoft.com/office/drawing/2014/main" id="{E0CF8834-09EC-4F94-8100-9BC1152630DC}"/>
                </a:ext>
              </a:extLst>
            </p:cNvPr>
            <p:cNvGrpSpPr/>
            <p:nvPr/>
          </p:nvGrpSpPr>
          <p:grpSpPr>
            <a:xfrm>
              <a:off x="1112884" y="3913794"/>
              <a:ext cx="4072026" cy="561854"/>
              <a:chOff x="3859729" y="3695712"/>
              <a:chExt cx="4072026" cy="561854"/>
            </a:xfrm>
          </p:grpSpPr>
          <p:sp>
            <p:nvSpPr>
              <p:cNvPr id="52" name="文本框 51">
                <a:extLst>
                  <a:ext uri="{FF2B5EF4-FFF2-40B4-BE49-F238E27FC236}">
                    <a16:creationId xmlns:a16="http://schemas.microsoft.com/office/drawing/2014/main" id="{972C0804-313F-4F31-90EE-DBDD6CB2E5EE}"/>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F26E62FD-3729-4C79-A5B2-DA428895F177}"/>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形 53">
                <a:extLst>
                  <a:ext uri="{FF2B5EF4-FFF2-40B4-BE49-F238E27FC236}">
                    <a16:creationId xmlns:a16="http://schemas.microsoft.com/office/drawing/2014/main" id="{D5D0877A-D34C-4AC0-BC64-F14694AC9CE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80243" y="3736451"/>
                <a:ext cx="494366" cy="494366"/>
              </a:xfrm>
              <a:prstGeom prst="rect">
                <a:avLst/>
              </a:prstGeom>
            </p:spPr>
          </p:pic>
        </p:grpSp>
        <p:grpSp>
          <p:nvGrpSpPr>
            <p:cNvPr id="55" name="组合 54">
              <a:extLst>
                <a:ext uri="{FF2B5EF4-FFF2-40B4-BE49-F238E27FC236}">
                  <a16:creationId xmlns:a16="http://schemas.microsoft.com/office/drawing/2014/main" id="{D8E53BFD-8BFE-49B3-8FE4-8F642C18FFB8}"/>
                </a:ext>
              </a:extLst>
            </p:cNvPr>
            <p:cNvGrpSpPr/>
            <p:nvPr/>
          </p:nvGrpSpPr>
          <p:grpSpPr>
            <a:xfrm>
              <a:off x="1112884" y="2987360"/>
              <a:ext cx="4072026" cy="561854"/>
              <a:chOff x="3859729" y="3695712"/>
              <a:chExt cx="4072026" cy="561854"/>
            </a:xfrm>
          </p:grpSpPr>
          <p:sp>
            <p:nvSpPr>
              <p:cNvPr id="56" name="文本框 55">
                <a:extLst>
                  <a:ext uri="{FF2B5EF4-FFF2-40B4-BE49-F238E27FC236}">
                    <a16:creationId xmlns:a16="http://schemas.microsoft.com/office/drawing/2014/main" id="{59F8987E-587A-4589-A73C-2B083BADBAFC}"/>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F4342EC-00AF-4D07-ABAD-984EDBC2518A}"/>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8" name="直接箭头连接符 57">
              <a:extLst>
                <a:ext uri="{FF2B5EF4-FFF2-40B4-BE49-F238E27FC236}">
                  <a16:creationId xmlns:a16="http://schemas.microsoft.com/office/drawing/2014/main" id="{50BC50AE-DC26-4705-B403-FD72FD17B4D3}"/>
                </a:ext>
              </a:extLst>
            </p:cNvPr>
            <p:cNvCxnSpPr>
              <a:cxnSpLocks/>
              <a:stCxn id="47" idx="2"/>
              <a:endCxn id="57" idx="0"/>
            </p:cNvCxnSpPr>
            <p:nvPr/>
          </p:nvCxnSpPr>
          <p:spPr>
            <a:xfrm>
              <a:off x="3148897" y="2667480"/>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0FC0D78-899C-4314-89AA-AE7A91DD41D8}"/>
                </a:ext>
              </a:extLst>
            </p:cNvPr>
            <p:cNvCxnSpPr>
              <a:cxnSpLocks/>
              <a:stCxn id="57" idx="2"/>
              <a:endCxn id="53" idx="0"/>
            </p:cNvCxnSpPr>
            <p:nvPr/>
          </p:nvCxnSpPr>
          <p:spPr>
            <a:xfrm>
              <a:off x="3148897" y="3549214"/>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E7CFE0-17E6-4DE4-BD05-37207654B811}"/>
                </a:ext>
              </a:extLst>
            </p:cNvPr>
            <p:cNvCxnSpPr>
              <a:cxnSpLocks/>
              <a:stCxn id="53" idx="2"/>
              <a:endCxn id="49" idx="0"/>
            </p:cNvCxnSpPr>
            <p:nvPr/>
          </p:nvCxnSpPr>
          <p:spPr>
            <a:xfrm flipH="1">
              <a:off x="3145690" y="4475648"/>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2688182-98CB-4234-AC1A-F3311A8910BC}"/>
                </a:ext>
              </a:extLst>
            </p:cNvPr>
            <p:cNvSpPr txBox="1"/>
            <p:nvPr/>
          </p:nvSpPr>
          <p:spPr>
            <a:xfrm>
              <a:off x="3217530" y="262584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63" name="矩形 62">
              <a:extLst>
                <a:ext uri="{FF2B5EF4-FFF2-40B4-BE49-F238E27FC236}">
                  <a16:creationId xmlns:a16="http://schemas.microsoft.com/office/drawing/2014/main" id="{3C226B6D-C63E-4591-A7B2-F111FC99647B}"/>
                </a:ext>
              </a:extLst>
            </p:cNvPr>
            <p:cNvSpPr/>
            <p:nvPr/>
          </p:nvSpPr>
          <p:spPr>
            <a:xfrm>
              <a:off x="969655" y="1128052"/>
              <a:ext cx="102739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64" name="图形 63">
              <a:extLst>
                <a:ext uri="{FF2B5EF4-FFF2-40B4-BE49-F238E27FC236}">
                  <a16:creationId xmlns:a16="http://schemas.microsoft.com/office/drawing/2014/main" id="{2766ED46-A4F6-44E3-AD1E-E3A3310A266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27090" y="2971937"/>
              <a:ext cx="592143" cy="592143"/>
            </a:xfrm>
            <a:prstGeom prst="rect">
              <a:avLst/>
            </a:prstGeom>
          </p:spPr>
        </p:pic>
        <p:cxnSp>
          <p:nvCxnSpPr>
            <p:cNvPr id="65" name="连接符: 肘形 64">
              <a:extLst>
                <a:ext uri="{FF2B5EF4-FFF2-40B4-BE49-F238E27FC236}">
                  <a16:creationId xmlns:a16="http://schemas.microsoft.com/office/drawing/2014/main" id="{F45618E1-2406-4F6D-A0C5-7289FA08ABC3}"/>
                </a:ext>
              </a:extLst>
            </p:cNvPr>
            <p:cNvCxnSpPr>
              <a:cxnSpLocks/>
              <a:stCxn id="49" idx="3"/>
              <a:endCxn id="68" idx="1"/>
            </p:cNvCxnSpPr>
            <p:nvPr/>
          </p:nvCxnSpPr>
          <p:spPr>
            <a:xfrm flipV="1">
              <a:off x="5181703" y="3896260"/>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ECDAA82D-1A6A-4C35-AA7D-FB1528E4BAAA}"/>
                </a:ext>
              </a:extLst>
            </p:cNvPr>
            <p:cNvGrpSpPr/>
            <p:nvPr/>
          </p:nvGrpSpPr>
          <p:grpSpPr>
            <a:xfrm>
              <a:off x="6975272" y="3615333"/>
              <a:ext cx="4174211" cy="561854"/>
              <a:chOff x="10836285" y="5845046"/>
              <a:chExt cx="4174211" cy="561854"/>
            </a:xfrm>
          </p:grpSpPr>
          <p:sp>
            <p:nvSpPr>
              <p:cNvPr id="67" name="文本框 66">
                <a:extLst>
                  <a:ext uri="{FF2B5EF4-FFF2-40B4-BE49-F238E27FC236}">
                    <a16:creationId xmlns:a16="http://schemas.microsoft.com/office/drawing/2014/main" id="{4ACBB37A-A6FF-430F-BE3A-A6B8F2116E07}"/>
                  </a:ext>
                </a:extLst>
              </p:cNvPr>
              <p:cNvSpPr txBox="1"/>
              <p:nvPr/>
            </p:nvSpPr>
            <p:spPr>
              <a:xfrm>
                <a:off x="11251452" y="5927921"/>
                <a:ext cx="375904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736F2997-4755-4A3C-9172-30530FBAD37F}"/>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9" name="图形 68">
                <a:extLst>
                  <a:ext uri="{FF2B5EF4-FFF2-40B4-BE49-F238E27FC236}">
                    <a16:creationId xmlns:a16="http://schemas.microsoft.com/office/drawing/2014/main" id="{25108D18-C079-4642-A2BC-541E48FBA86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3155" y="5910221"/>
                <a:ext cx="400756" cy="400756"/>
              </a:xfrm>
              <a:prstGeom prst="rect">
                <a:avLst/>
              </a:prstGeom>
            </p:spPr>
          </p:pic>
        </p:grpSp>
        <p:grpSp>
          <p:nvGrpSpPr>
            <p:cNvPr id="70" name="组合 69">
              <a:extLst>
                <a:ext uri="{FF2B5EF4-FFF2-40B4-BE49-F238E27FC236}">
                  <a16:creationId xmlns:a16="http://schemas.microsoft.com/office/drawing/2014/main" id="{2463547A-B9FB-4318-98AF-C822B4A87C84}"/>
                </a:ext>
              </a:extLst>
            </p:cNvPr>
            <p:cNvGrpSpPr/>
            <p:nvPr/>
          </p:nvGrpSpPr>
          <p:grpSpPr>
            <a:xfrm>
              <a:off x="6958927" y="4517614"/>
              <a:ext cx="4072026" cy="561854"/>
              <a:chOff x="9236682" y="2880454"/>
              <a:chExt cx="4072026" cy="561854"/>
            </a:xfrm>
          </p:grpSpPr>
          <p:sp>
            <p:nvSpPr>
              <p:cNvPr id="71" name="文本框 70">
                <a:extLst>
                  <a:ext uri="{FF2B5EF4-FFF2-40B4-BE49-F238E27FC236}">
                    <a16:creationId xmlns:a16="http://schemas.microsoft.com/office/drawing/2014/main" id="{B6AFE31D-F34D-4CD6-BDD4-CB6DE112A2CE}"/>
                  </a:ext>
                </a:extLst>
              </p:cNvPr>
              <p:cNvSpPr txBox="1"/>
              <p:nvPr/>
            </p:nvSpPr>
            <p:spPr>
              <a:xfrm>
                <a:off x="10335379" y="2973767"/>
                <a:ext cx="248796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7054F229-02D7-4646-89C2-48C14B731A37}"/>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73" name="直接箭头连接符 72">
              <a:extLst>
                <a:ext uri="{FF2B5EF4-FFF2-40B4-BE49-F238E27FC236}">
                  <a16:creationId xmlns:a16="http://schemas.microsoft.com/office/drawing/2014/main" id="{F583C8D0-25BB-446C-A98A-946EB3355F2E}"/>
                </a:ext>
              </a:extLst>
            </p:cNvPr>
            <p:cNvCxnSpPr>
              <a:cxnSpLocks/>
              <a:stCxn id="68" idx="2"/>
              <a:endCxn id="72" idx="0"/>
            </p:cNvCxnSpPr>
            <p:nvPr/>
          </p:nvCxnSpPr>
          <p:spPr>
            <a:xfrm>
              <a:off x="8993796" y="4177187"/>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5" name="图形 114">
              <a:extLst>
                <a:ext uri="{FF2B5EF4-FFF2-40B4-BE49-F238E27FC236}">
                  <a16:creationId xmlns:a16="http://schemas.microsoft.com/office/drawing/2014/main" id="{27F1C317-7949-498E-AD72-DF4779F492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3004" y="4606991"/>
              <a:ext cx="400756" cy="400756"/>
            </a:xfrm>
            <a:prstGeom prst="rect">
              <a:avLst/>
            </a:prstGeom>
          </p:spPr>
        </p:pic>
      </p:grpSp>
      <p:sp>
        <p:nvSpPr>
          <p:cNvPr id="116" name="Rectangle 4">
            <a:extLst>
              <a:ext uri="{FF2B5EF4-FFF2-40B4-BE49-F238E27FC236}">
                <a16:creationId xmlns:a16="http://schemas.microsoft.com/office/drawing/2014/main" id="{9BCD40DB-0649-4C13-A260-DC091E7EE7A9}"/>
              </a:ext>
            </a:extLst>
          </p:cNvPr>
          <p:cNvSpPr/>
          <p:nvPr/>
        </p:nvSpPr>
        <p:spPr>
          <a:xfrm>
            <a:off x="5933448" y="964291"/>
            <a:ext cx="4966616"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Money Gradually Transferred from Buyer  to Seller</a:t>
            </a:r>
          </a:p>
        </p:txBody>
      </p:sp>
      <p:sp>
        <p:nvSpPr>
          <p:cNvPr id="117" name="Rectangle 4">
            <a:extLst>
              <a:ext uri="{FF2B5EF4-FFF2-40B4-BE49-F238E27FC236}">
                <a16:creationId xmlns:a16="http://schemas.microsoft.com/office/drawing/2014/main" id="{36D32A4C-6B7A-45D5-8392-031ACB542B91}"/>
              </a:ext>
            </a:extLst>
          </p:cNvPr>
          <p:cNvSpPr/>
          <p:nvPr/>
        </p:nvSpPr>
        <p:spPr>
          <a:xfrm>
            <a:off x="1205758" y="964292"/>
            <a:ext cx="361503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Data Updated after Service Provided</a:t>
            </a:r>
          </a:p>
        </p:txBody>
      </p:sp>
      <p:grpSp>
        <p:nvGrpSpPr>
          <p:cNvPr id="120" name="Group 52">
            <a:extLst>
              <a:ext uri="{FF2B5EF4-FFF2-40B4-BE49-F238E27FC236}">
                <a16:creationId xmlns:a16="http://schemas.microsoft.com/office/drawing/2014/main" id="{60B60FF2-0649-48FC-8A23-0EFCF02A4568}"/>
              </a:ext>
            </a:extLst>
          </p:cNvPr>
          <p:cNvGrpSpPr/>
          <p:nvPr/>
        </p:nvGrpSpPr>
        <p:grpSpPr>
          <a:xfrm>
            <a:off x="570781" y="948773"/>
            <a:ext cx="526499" cy="526499"/>
            <a:chOff x="7567283" y="2957120"/>
            <a:chExt cx="678581" cy="678581"/>
          </a:xfrm>
        </p:grpSpPr>
        <p:sp>
          <p:nvSpPr>
            <p:cNvPr id="121" name="Freeform 19">
              <a:extLst>
                <a:ext uri="{FF2B5EF4-FFF2-40B4-BE49-F238E27FC236}">
                  <a16:creationId xmlns:a16="http://schemas.microsoft.com/office/drawing/2014/main" id="{8F88267C-0D52-4D98-9B45-033B3D316F1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 name="Oval 43">
              <a:extLst>
                <a:ext uri="{FF2B5EF4-FFF2-40B4-BE49-F238E27FC236}">
                  <a16:creationId xmlns:a16="http://schemas.microsoft.com/office/drawing/2014/main" id="{C076FCC3-5AD1-4B30-8A8B-C47AB1AB0167}"/>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23" name="Group 52">
            <a:extLst>
              <a:ext uri="{FF2B5EF4-FFF2-40B4-BE49-F238E27FC236}">
                <a16:creationId xmlns:a16="http://schemas.microsoft.com/office/drawing/2014/main" id="{414495D9-FC7B-432F-951B-FED2B301E0C7}"/>
              </a:ext>
            </a:extLst>
          </p:cNvPr>
          <p:cNvGrpSpPr/>
          <p:nvPr/>
        </p:nvGrpSpPr>
        <p:grpSpPr>
          <a:xfrm>
            <a:off x="5306304" y="948706"/>
            <a:ext cx="526499" cy="526499"/>
            <a:chOff x="7567283" y="2957120"/>
            <a:chExt cx="678581" cy="678581"/>
          </a:xfrm>
        </p:grpSpPr>
        <p:sp>
          <p:nvSpPr>
            <p:cNvPr id="124" name="Freeform 19">
              <a:extLst>
                <a:ext uri="{FF2B5EF4-FFF2-40B4-BE49-F238E27FC236}">
                  <a16:creationId xmlns:a16="http://schemas.microsoft.com/office/drawing/2014/main" id="{D2F642BC-DC2A-4887-A317-A029AC6EC2F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 name="Oval 43">
              <a:extLst>
                <a:ext uri="{FF2B5EF4-FFF2-40B4-BE49-F238E27FC236}">
                  <a16:creationId xmlns:a16="http://schemas.microsoft.com/office/drawing/2014/main" id="{2AEA6AA2-7FC1-44D3-B345-3A088BA0E4A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83" name="图形 182">
            <a:extLst>
              <a:ext uri="{FF2B5EF4-FFF2-40B4-BE49-F238E27FC236}">
                <a16:creationId xmlns:a16="http://schemas.microsoft.com/office/drawing/2014/main" id="{06D5C2C7-3132-40C7-ACEB-2EFEEC9D6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96" y="1019828"/>
            <a:ext cx="369740" cy="369740"/>
          </a:xfrm>
          <a:prstGeom prst="rect">
            <a:avLst/>
          </a:prstGeom>
        </p:spPr>
      </p:pic>
      <p:pic>
        <p:nvPicPr>
          <p:cNvPr id="184" name="图形 183">
            <a:extLst>
              <a:ext uri="{FF2B5EF4-FFF2-40B4-BE49-F238E27FC236}">
                <a16:creationId xmlns:a16="http://schemas.microsoft.com/office/drawing/2014/main" id="{0E403510-FEE7-4C61-AC27-A454C323D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1110" y="1026255"/>
            <a:ext cx="396885" cy="396885"/>
          </a:xfrm>
          <a:prstGeom prst="rect">
            <a:avLst/>
          </a:prstGeom>
        </p:spPr>
      </p:pic>
      <p:sp>
        <p:nvSpPr>
          <p:cNvPr id="3" name="Slide Number Placeholder 2">
            <a:extLst>
              <a:ext uri="{FF2B5EF4-FFF2-40B4-BE49-F238E27FC236}">
                <a16:creationId xmlns:a16="http://schemas.microsoft.com/office/drawing/2014/main" id="{98EED65E-AA5E-EA40-BEF6-92BE59D336A8}"/>
              </a:ext>
            </a:extLst>
          </p:cNvPr>
          <p:cNvSpPr>
            <a:spLocks noGrp="1"/>
          </p:cNvSpPr>
          <p:nvPr>
            <p:ph type="sldNum" sz="quarter" idx="4"/>
          </p:nvPr>
        </p:nvSpPr>
        <p:spPr/>
        <p:txBody>
          <a:bodyPr/>
          <a:lstStyle/>
          <a:p>
            <a:fld id="{B8DA0876-81C4-5441-91EC-577A37FCAA9C}" type="slidenum">
              <a:rPr lang="en-CN" smtClean="0"/>
              <a:pPr/>
              <a:t>9</a:t>
            </a:fld>
            <a:endParaRPr lang="en-CN"/>
          </a:p>
        </p:txBody>
      </p:sp>
    </p:spTree>
    <p:extLst>
      <p:ext uri="{BB962C8B-B14F-4D97-AF65-F5344CB8AC3E}">
        <p14:creationId xmlns:p14="http://schemas.microsoft.com/office/powerpoint/2010/main" val="1759997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heme/theme1.xml><?xml version="1.0" encoding="utf-8"?>
<a:theme xmlns:a="http://schemas.openxmlformats.org/drawingml/2006/main" name="PPT Temp">
  <a:themeElements>
    <a:clrScheme name="自定义 45">
      <a:dk1>
        <a:sysClr val="windowText" lastClr="000000"/>
      </a:dk1>
      <a:lt1>
        <a:sysClr val="window" lastClr="FFFFFF"/>
      </a:lt1>
      <a:dk2>
        <a:srgbClr val="44546A"/>
      </a:dk2>
      <a:lt2>
        <a:srgbClr val="E7E6E6"/>
      </a:lt2>
      <a:accent1>
        <a:srgbClr val="113778"/>
      </a:accent1>
      <a:accent2>
        <a:srgbClr val="174799"/>
      </a:accent2>
      <a:accent3>
        <a:srgbClr val="1D5CC6"/>
      </a:accent3>
      <a:accent4>
        <a:srgbClr val="2167DE"/>
      </a:accent4>
      <a:accent5>
        <a:srgbClr val="174AA0"/>
      </a:accent5>
      <a:accent6>
        <a:srgbClr val="091B3A"/>
      </a:accent6>
      <a:hlink>
        <a:srgbClr val="0563C1"/>
      </a:hlink>
      <a:folHlink>
        <a:srgbClr val="954F72"/>
      </a:folHlink>
    </a:clrScheme>
    <a:fontScheme name="xtxdb1cz">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Template>
  <TotalTime>301</TotalTime>
  <Words>3068</Words>
  <Application>Microsoft Macintosh PowerPoint</Application>
  <PresentationFormat>Widescreen</PresentationFormat>
  <Paragraphs>538</Paragraphs>
  <Slides>27</Slides>
  <Notes>22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等线</vt:lpstr>
      <vt:lpstr>微软雅黑</vt:lpstr>
      <vt:lpstr>Arial</vt:lpstr>
      <vt:lpstr>Calibri</vt:lpstr>
      <vt:lpstr>Times New Roman</vt:lpstr>
      <vt:lpstr>PPT Temp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凯 任</dc:creator>
  <cp:lastModifiedBy>凯 任</cp:lastModifiedBy>
  <cp:revision>125</cp:revision>
  <dcterms:created xsi:type="dcterms:W3CDTF">2025-04-17T11:25:34Z</dcterms:created>
  <dcterms:modified xsi:type="dcterms:W3CDTF">2025-04-18T06:29:47Z</dcterms:modified>
</cp:coreProperties>
</file>